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6" r:id="rId19"/>
    <p:sldId id="307" r:id="rId20"/>
    <p:sldId id="273" r:id="rId21"/>
    <p:sldId id="308" r:id="rId22"/>
    <p:sldId id="309" r:id="rId23"/>
    <p:sldId id="274" r:id="rId24"/>
    <p:sldId id="310" r:id="rId25"/>
    <p:sldId id="275" r:id="rId26"/>
    <p:sldId id="276" r:id="rId27"/>
    <p:sldId id="277" r:id="rId28"/>
    <p:sldId id="279" r:id="rId29"/>
    <p:sldId id="311" r:id="rId30"/>
    <p:sldId id="278" r:id="rId31"/>
    <p:sldId id="288" r:id="rId32"/>
    <p:sldId id="281" r:id="rId33"/>
    <p:sldId id="282" r:id="rId34"/>
    <p:sldId id="283" r:id="rId35"/>
    <p:sldId id="284" r:id="rId36"/>
    <p:sldId id="285" r:id="rId37"/>
    <p:sldId id="287" r:id="rId38"/>
    <p:sldId id="289" r:id="rId39"/>
    <p:sldId id="290" r:id="rId40"/>
    <p:sldId id="291" r:id="rId41"/>
    <p:sldId id="292" r:id="rId42"/>
    <p:sldId id="293" r:id="rId43"/>
    <p:sldId id="295" r:id="rId44"/>
    <p:sldId id="296" r:id="rId45"/>
    <p:sldId id="298" r:id="rId46"/>
    <p:sldId id="299" r:id="rId47"/>
    <p:sldId id="300" r:id="rId48"/>
    <p:sldId id="301" r:id="rId49"/>
    <p:sldId id="302" r:id="rId50"/>
    <p:sldId id="304" r:id="rId51"/>
    <p:sldId id="305" r:id="rId52"/>
    <p:sldId id="297" r:id="rId53"/>
  </p:sldIdLst>
  <p:sldSz cx="18288000" cy="10287000"/>
  <p:notesSz cx="6858000" cy="9144000"/>
  <p:embeddedFontLst>
    <p:embeddedFont>
      <p:font typeface="Canva Sans" panose="020B0604020202020204" charset="0"/>
      <p:regular r:id="rId55"/>
    </p:embeddedFont>
    <p:embeddedFont>
      <p:font typeface="Canva Sans Bold" panose="020B0604020202020204" charset="0"/>
      <p:regular r:id="rId56"/>
    </p:embeddedFont>
    <p:embeddedFont>
      <p:font typeface="Consolas" panose="020B0609020204030204" pitchFamily="49"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4074F7-5C69-4018-A849-8EC827961F37}">
          <p14:sldIdLst>
            <p14:sldId id="256"/>
            <p14:sldId id="257"/>
            <p14:sldId id="258"/>
            <p14:sldId id="259"/>
            <p14:sldId id="260"/>
            <p14:sldId id="261"/>
            <p14:sldId id="262"/>
            <p14:sldId id="263"/>
            <p14:sldId id="264"/>
            <p14:sldId id="265"/>
            <p14:sldId id="266"/>
            <p14:sldId id="267"/>
            <p14:sldId id="268"/>
            <p14:sldId id="269"/>
            <p14:sldId id="270"/>
            <p14:sldId id="271"/>
            <p14:sldId id="272"/>
            <p14:sldId id="306"/>
            <p14:sldId id="307"/>
            <p14:sldId id="273"/>
            <p14:sldId id="308"/>
            <p14:sldId id="309"/>
            <p14:sldId id="274"/>
            <p14:sldId id="310"/>
            <p14:sldId id="275"/>
            <p14:sldId id="276"/>
            <p14:sldId id="277"/>
            <p14:sldId id="279"/>
            <p14:sldId id="311"/>
            <p14:sldId id="278"/>
            <p14:sldId id="288"/>
            <p14:sldId id="281"/>
            <p14:sldId id="282"/>
            <p14:sldId id="283"/>
            <p14:sldId id="284"/>
            <p14:sldId id="285"/>
            <p14:sldId id="287"/>
            <p14:sldId id="289"/>
            <p14:sldId id="290"/>
            <p14:sldId id="291"/>
            <p14:sldId id="292"/>
            <p14:sldId id="293"/>
            <p14:sldId id="295"/>
            <p14:sldId id="296"/>
            <p14:sldId id="298"/>
            <p14:sldId id="299"/>
            <p14:sldId id="300"/>
            <p14:sldId id="301"/>
            <p14:sldId id="302"/>
            <p14:sldId id="304"/>
            <p14:sldId id="305"/>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21292-8525-42F9-95CD-657BCAC9BA9A}" v="68" dt="2025-03-12T05:48:50.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B1666-E7BB-420B-B276-7C63D76E7815}" type="datetimeFigureOut">
              <a:rPr lang="en-IN" smtClean="0"/>
              <a:t>11-03-2025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BB4C5-2BDD-4D30-BBB9-E20B85831147}" type="slidenum">
              <a:rPr lang="en-IN" smtClean="0"/>
              <a:t>‹#›</a:t>
            </a:fld>
            <a:endParaRPr lang="en-IN"/>
          </a:p>
        </p:txBody>
      </p:sp>
    </p:spTree>
    <p:extLst>
      <p:ext uri="{BB962C8B-B14F-4D97-AF65-F5344CB8AC3E}">
        <p14:creationId xmlns:p14="http://schemas.microsoft.com/office/powerpoint/2010/main" val="2391960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93BB4C5-2BDD-4D30-BBB9-E20B85831147}" type="slidenum">
              <a:rPr lang="en-IN" smtClean="0"/>
              <a:t>5</a:t>
            </a:fld>
            <a:endParaRPr lang="en-IN"/>
          </a:p>
        </p:txBody>
      </p:sp>
    </p:spTree>
    <p:extLst>
      <p:ext uri="{BB962C8B-B14F-4D97-AF65-F5344CB8AC3E}">
        <p14:creationId xmlns:p14="http://schemas.microsoft.com/office/powerpoint/2010/main" val="78005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hyperlink" Target="https://www.youtube.com/shorts/sloFl6uIXBk" TargetMode="External"/><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08980" y="6316761"/>
            <a:ext cx="27307670" cy="14113935"/>
            <a:chOff x="0" y="0"/>
            <a:chExt cx="27307667" cy="14113942"/>
          </a:xfrm>
        </p:grpSpPr>
        <p:sp>
          <p:nvSpPr>
            <p:cNvPr id="3" name="Freeform 3"/>
            <p:cNvSpPr/>
            <p:nvPr/>
          </p:nvSpPr>
          <p:spPr>
            <a:xfrm>
              <a:off x="4108958" y="801878"/>
              <a:ext cx="18288000" cy="3168396"/>
            </a:xfrm>
            <a:custGeom>
              <a:avLst/>
              <a:gdLst/>
              <a:ahLst/>
              <a:cxnLst/>
              <a:rect l="l" t="t" r="r" b="b"/>
              <a:pathLst>
                <a:path w="18288000" h="3168396">
                  <a:moveTo>
                    <a:pt x="18288000" y="0"/>
                  </a:moveTo>
                  <a:lnTo>
                    <a:pt x="0" y="2612136"/>
                  </a:lnTo>
                  <a:lnTo>
                    <a:pt x="0" y="3168396"/>
                  </a:lnTo>
                  <a:lnTo>
                    <a:pt x="18288000" y="3168396"/>
                  </a:lnTo>
                  <a:lnTo>
                    <a:pt x="18288000" y="0"/>
                  </a:lnTo>
                  <a:close/>
                </a:path>
              </a:pathLst>
            </a:custGeom>
            <a:solidFill>
              <a:srgbClr val="F8DCBF"/>
            </a:solidFill>
          </p:spPr>
        </p:sp>
        <p:sp>
          <p:nvSpPr>
            <p:cNvPr id="4" name="Freeform 4"/>
            <p:cNvSpPr/>
            <p:nvPr/>
          </p:nvSpPr>
          <p:spPr>
            <a:xfrm>
              <a:off x="4108958" y="583438"/>
              <a:ext cx="12454129" cy="3386836"/>
            </a:xfrm>
            <a:custGeom>
              <a:avLst/>
              <a:gdLst/>
              <a:ahLst/>
              <a:cxnLst/>
              <a:rect l="l" t="t" r="r" b="b"/>
              <a:pathLst>
                <a:path w="12454129" h="3386836">
                  <a:moveTo>
                    <a:pt x="0" y="0"/>
                  </a:moveTo>
                  <a:lnTo>
                    <a:pt x="0" y="3386836"/>
                  </a:lnTo>
                  <a:lnTo>
                    <a:pt x="12454129" y="3386836"/>
                  </a:lnTo>
                  <a:lnTo>
                    <a:pt x="0" y="0"/>
                  </a:lnTo>
                  <a:close/>
                </a:path>
              </a:pathLst>
            </a:custGeom>
            <a:solidFill>
              <a:srgbClr val="E87A00"/>
            </a:solidFill>
          </p:spPr>
        </p:sp>
        <p:sp>
          <p:nvSpPr>
            <p:cNvPr id="5" name="Freeform 5"/>
            <p:cNvSpPr/>
            <p:nvPr/>
          </p:nvSpPr>
          <p:spPr>
            <a:xfrm>
              <a:off x="4108958" y="1645158"/>
              <a:ext cx="12368911" cy="2325116"/>
            </a:xfrm>
            <a:custGeom>
              <a:avLst/>
              <a:gdLst/>
              <a:ahLst/>
              <a:cxnLst/>
              <a:rect l="l" t="t" r="r" b="b"/>
              <a:pathLst>
                <a:path w="12368911" h="2325116">
                  <a:moveTo>
                    <a:pt x="0" y="0"/>
                  </a:moveTo>
                  <a:lnTo>
                    <a:pt x="0" y="2325116"/>
                  </a:lnTo>
                  <a:lnTo>
                    <a:pt x="12368911" y="2325116"/>
                  </a:lnTo>
                  <a:lnTo>
                    <a:pt x="0" y="0"/>
                  </a:lnTo>
                  <a:close/>
                </a:path>
              </a:pathLst>
            </a:custGeom>
            <a:solidFill>
              <a:srgbClr val="F8DCBF"/>
            </a:solidFill>
          </p:spPr>
        </p:sp>
        <p:sp>
          <p:nvSpPr>
            <p:cNvPr id="6" name="Freeform 6"/>
            <p:cNvSpPr/>
            <p:nvPr/>
          </p:nvSpPr>
          <p:spPr>
            <a:xfrm>
              <a:off x="4108958" y="63500"/>
              <a:ext cx="18288000" cy="3906774"/>
            </a:xfrm>
            <a:custGeom>
              <a:avLst/>
              <a:gdLst/>
              <a:ahLst/>
              <a:cxnLst/>
              <a:rect l="l" t="t" r="r" b="b"/>
              <a:pathLst>
                <a:path w="18288000" h="3906774">
                  <a:moveTo>
                    <a:pt x="0" y="0"/>
                  </a:moveTo>
                  <a:lnTo>
                    <a:pt x="0" y="3906774"/>
                  </a:lnTo>
                  <a:lnTo>
                    <a:pt x="18288000" y="3906774"/>
                  </a:lnTo>
                  <a:lnTo>
                    <a:pt x="18288000" y="0"/>
                  </a:lnTo>
                  <a:close/>
                </a:path>
              </a:pathLst>
            </a:custGeom>
            <a:solidFill>
              <a:srgbClr val="000000">
                <a:alpha val="0"/>
              </a:srgbClr>
            </a:solidFill>
          </p:spPr>
        </p:sp>
        <p:sp>
          <p:nvSpPr>
            <p:cNvPr id="7" name="Freeform 7"/>
            <p:cNvSpPr/>
            <p:nvPr/>
          </p:nvSpPr>
          <p:spPr>
            <a:xfrm>
              <a:off x="4108958" y="273431"/>
              <a:ext cx="18288000" cy="3696843"/>
            </a:xfrm>
            <a:custGeom>
              <a:avLst/>
              <a:gdLst/>
              <a:ahLst/>
              <a:cxnLst/>
              <a:rect l="l" t="t" r="r" b="b"/>
              <a:pathLst>
                <a:path w="18288000" h="3696843">
                  <a:moveTo>
                    <a:pt x="0" y="0"/>
                  </a:moveTo>
                  <a:lnTo>
                    <a:pt x="0" y="3696843"/>
                  </a:lnTo>
                  <a:lnTo>
                    <a:pt x="18288000" y="3696843"/>
                  </a:lnTo>
                  <a:lnTo>
                    <a:pt x="18288000" y="0"/>
                  </a:lnTo>
                  <a:close/>
                </a:path>
              </a:pathLst>
            </a:custGeom>
            <a:solidFill>
              <a:srgbClr val="000000">
                <a:alpha val="0"/>
              </a:srgbClr>
            </a:solidFill>
          </p:spPr>
        </p:sp>
        <p:sp>
          <p:nvSpPr>
            <p:cNvPr id="8" name="Freeform 8"/>
            <p:cNvSpPr/>
            <p:nvPr/>
          </p:nvSpPr>
          <p:spPr>
            <a:xfrm>
              <a:off x="4108958" y="1187196"/>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sp>
        <p:nvSpPr>
          <p:cNvPr id="9" name="TextBox 9"/>
          <p:cNvSpPr txBox="1"/>
          <p:nvPr/>
        </p:nvSpPr>
        <p:spPr>
          <a:xfrm>
            <a:off x="1660693" y="1779289"/>
            <a:ext cx="15265775" cy="3678699"/>
          </a:xfrm>
          <a:prstGeom prst="rect">
            <a:avLst/>
          </a:prstGeom>
        </p:spPr>
        <p:txBody>
          <a:bodyPr lIns="0" tIns="0" rIns="0" bIns="0" rtlCol="0" anchor="t">
            <a:spAutoFit/>
          </a:bodyPr>
          <a:lstStyle/>
          <a:p>
            <a:pPr algn="ctr">
              <a:lnSpc>
                <a:spcPts val="5849"/>
              </a:lnSpc>
            </a:pPr>
            <a:r>
              <a:rPr lang="en-US" sz="8000" b="1" err="1">
                <a:solidFill>
                  <a:srgbClr val="F8DCBF"/>
                </a:solidFill>
                <a:latin typeface="Canva Sans Bold"/>
                <a:ea typeface="Canva Sans Bold"/>
                <a:cs typeface="Canva Sans Bold"/>
                <a:sym typeface="Canva Sans Bold"/>
              </a:rPr>
              <a:t>Btech</a:t>
            </a:r>
            <a:r>
              <a:rPr lang="en-US" sz="8000" b="1">
                <a:solidFill>
                  <a:srgbClr val="F8DCBF"/>
                </a:solidFill>
                <a:latin typeface="Canva Sans Bold"/>
                <a:ea typeface="Canva Sans Bold"/>
                <a:cs typeface="Canva Sans Bold"/>
                <a:sym typeface="Canva Sans Bold"/>
              </a:rPr>
              <a:t> Project</a:t>
            </a:r>
            <a:endParaRPr lang="en-US" sz="6499" b="1">
              <a:solidFill>
                <a:srgbClr val="F8DCBF"/>
              </a:solidFill>
              <a:latin typeface="Canva Sans Bold"/>
              <a:ea typeface="Canva Sans Bold"/>
              <a:cs typeface="Canva Sans Bold"/>
              <a:sym typeface="Canva Sans Bold"/>
            </a:endParaRPr>
          </a:p>
          <a:p>
            <a:pPr algn="ctr">
              <a:lnSpc>
                <a:spcPts val="5849"/>
              </a:lnSpc>
            </a:pPr>
            <a:r>
              <a:rPr lang="en-US" sz="6499" b="1">
                <a:solidFill>
                  <a:srgbClr val="F8DCBF"/>
                </a:solidFill>
                <a:latin typeface="Canva Sans Bold"/>
                <a:ea typeface="Canva Sans Bold"/>
                <a:cs typeface="Canva Sans Bold"/>
                <a:sym typeface="Canva Sans Bold"/>
              </a:rPr>
              <a:t> </a:t>
            </a:r>
          </a:p>
          <a:p>
            <a:pPr algn="ctr">
              <a:lnSpc>
                <a:spcPts val="5849"/>
              </a:lnSpc>
            </a:pPr>
            <a:r>
              <a:rPr lang="en-US" sz="5400" b="1">
                <a:solidFill>
                  <a:srgbClr val="F8DCBF"/>
                </a:solidFill>
                <a:latin typeface="Canva Sans Bold"/>
                <a:ea typeface="Canva Sans Bold"/>
                <a:cs typeface="Canva Sans Bold"/>
                <a:sym typeface="Canva Sans Bold"/>
              </a:rPr>
              <a:t>Deep-Fake Detection </a:t>
            </a:r>
            <a:r>
              <a:rPr lang="en-US" sz="4800" b="1">
                <a:solidFill>
                  <a:srgbClr val="F8DCBF"/>
                </a:solidFill>
                <a:latin typeface="Canva Sans Bold"/>
                <a:ea typeface="Canva Sans Bold"/>
                <a:cs typeface="Canva Sans Bold"/>
                <a:sym typeface="Canva Sans Bold"/>
              </a:rPr>
              <a:t>:</a:t>
            </a:r>
          </a:p>
          <a:p>
            <a:pPr algn="ctr">
              <a:lnSpc>
                <a:spcPts val="5849"/>
              </a:lnSpc>
            </a:pPr>
            <a:r>
              <a:rPr lang="en-US" sz="4400">
                <a:solidFill>
                  <a:srgbClr val="F8DCBF"/>
                </a:solidFill>
                <a:latin typeface="Canva Sans"/>
                <a:ea typeface="Canva Sans"/>
                <a:cs typeface="Canva Sans"/>
                <a:sym typeface="Canva Sans"/>
              </a:rPr>
              <a:t>AN ADVANCED </a:t>
            </a:r>
            <a:r>
              <a:rPr lang="en-US" sz="4400" err="1">
                <a:solidFill>
                  <a:srgbClr val="F8DCBF"/>
                </a:solidFill>
                <a:latin typeface="Canva Sans"/>
                <a:ea typeface="Canva Sans"/>
                <a:cs typeface="Canva Sans"/>
                <a:sym typeface="Canva Sans"/>
              </a:rPr>
              <a:t>rPPG</a:t>
            </a:r>
            <a:r>
              <a:rPr lang="en-US" sz="4400">
                <a:solidFill>
                  <a:srgbClr val="F8DCBF"/>
                </a:solidFill>
                <a:latin typeface="Canva Sans"/>
                <a:ea typeface="Canva Sans"/>
                <a:cs typeface="Canva Sans"/>
                <a:sym typeface="Canva Sans"/>
              </a:rPr>
              <a:t>-BASED APPROACH FOR VIDEO AUTHENTICATION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6344921" y="618381"/>
            <a:ext cx="3937865" cy="1343888"/>
          </a:xfrm>
          <a:prstGeom prst="rect">
            <a:avLst/>
          </a:prstGeom>
        </p:spPr>
        <p:txBody>
          <a:bodyPr lIns="0" tIns="0" rIns="0" bIns="0" rtlCol="0" anchor="t">
            <a:spAutoFit/>
          </a:bodyPr>
          <a:lstStyle/>
          <a:p>
            <a:pPr algn="l">
              <a:lnSpc>
                <a:spcPts val="11064"/>
              </a:lnSpc>
            </a:pPr>
            <a:r>
              <a:rPr lang="en-US" sz="7903" b="1">
                <a:solidFill>
                  <a:srgbClr val="F8DCBF"/>
                </a:solidFill>
                <a:latin typeface="Canva Sans Bold"/>
                <a:ea typeface="Canva Sans Bold"/>
                <a:cs typeface="Canva Sans Bold"/>
                <a:sym typeface="Canva Sans Bold"/>
              </a:rPr>
              <a:t>Dataset</a:t>
            </a:r>
          </a:p>
        </p:txBody>
      </p:sp>
      <p:sp>
        <p:nvSpPr>
          <p:cNvPr id="9" name="TextBox 9"/>
          <p:cNvSpPr txBox="1"/>
          <p:nvPr/>
        </p:nvSpPr>
        <p:spPr>
          <a:xfrm>
            <a:off x="635691" y="2611155"/>
            <a:ext cx="17652309" cy="5393969"/>
          </a:xfrm>
          <a:prstGeom prst="rect">
            <a:avLst/>
          </a:prstGeom>
        </p:spPr>
        <p:txBody>
          <a:bodyPr lIns="0" tIns="0" rIns="0" bIns="0" rtlCol="0" anchor="t">
            <a:spAutoFit/>
          </a:bodyPr>
          <a:lstStyle/>
          <a:p>
            <a:pPr algn="l">
              <a:lnSpc>
                <a:spcPts val="5392"/>
              </a:lnSpc>
            </a:pPr>
            <a:r>
              <a:rPr lang="en-US" sz="4200">
                <a:solidFill>
                  <a:srgbClr val="F8DCBF"/>
                </a:solidFill>
                <a:latin typeface="Open Sans"/>
                <a:ea typeface="Open Sans"/>
                <a:cs typeface="Open Sans"/>
                <a:sym typeface="Open Sans"/>
              </a:rPr>
              <a:t>The dataset includes videos in three quality levels:</a:t>
            </a:r>
          </a:p>
          <a:p>
            <a:pPr marL="906780" lvl="1" indent="-453390" algn="l">
              <a:lnSpc>
                <a:spcPts val="5392"/>
              </a:lnSpc>
              <a:spcBef>
                <a:spcPct val="0"/>
              </a:spcBef>
              <a:buFont typeface="Arial"/>
              <a:buChar char="•"/>
            </a:pPr>
            <a:r>
              <a:rPr lang="en-US" sz="4200">
                <a:solidFill>
                  <a:srgbClr val="F8DCBF"/>
                </a:solidFill>
                <a:latin typeface="Open Sans"/>
                <a:ea typeface="Open Sans"/>
                <a:cs typeface="Open Sans"/>
                <a:sym typeface="Open Sans"/>
              </a:rPr>
              <a:t>Raw (C0) – Uncompressed, high-quality videos</a:t>
            </a:r>
          </a:p>
          <a:p>
            <a:pPr marL="906780" lvl="1" indent="-453390" algn="l">
              <a:lnSpc>
                <a:spcPts val="5392"/>
              </a:lnSpc>
              <a:spcBef>
                <a:spcPct val="0"/>
              </a:spcBef>
              <a:buFont typeface="Arial"/>
              <a:buChar char="•"/>
            </a:pPr>
            <a:r>
              <a:rPr lang="en-US" sz="4200">
                <a:solidFill>
                  <a:srgbClr val="F8DCBF"/>
                </a:solidFill>
                <a:latin typeface="Open Sans"/>
                <a:ea typeface="Open Sans"/>
                <a:cs typeface="Open Sans"/>
                <a:sym typeface="Open Sans"/>
              </a:rPr>
              <a:t>Lightly Compressed (C23) – Standard compressed videos</a:t>
            </a:r>
          </a:p>
          <a:p>
            <a:pPr marL="906780" lvl="1" indent="-453390" algn="l">
              <a:lnSpc>
                <a:spcPts val="5392"/>
              </a:lnSpc>
              <a:spcBef>
                <a:spcPct val="0"/>
              </a:spcBef>
              <a:buFont typeface="Arial"/>
              <a:buChar char="•"/>
            </a:pPr>
            <a:r>
              <a:rPr lang="en-US" sz="4200">
                <a:solidFill>
                  <a:srgbClr val="F8DCBF"/>
                </a:solidFill>
                <a:latin typeface="Open Sans"/>
                <a:ea typeface="Open Sans"/>
                <a:cs typeface="Open Sans"/>
                <a:sym typeface="Open Sans"/>
              </a:rPr>
              <a:t>Low Quality (C40) – Highly compressed, low-quality videos</a:t>
            </a:r>
          </a:p>
          <a:p>
            <a:pPr algn="l">
              <a:lnSpc>
                <a:spcPts val="5392"/>
              </a:lnSpc>
            </a:pPr>
            <a:r>
              <a:rPr lang="en-US" sz="4200">
                <a:solidFill>
                  <a:srgbClr val="F8DCBF"/>
                </a:solidFill>
                <a:latin typeface="Open Sans"/>
                <a:ea typeface="Open Sans"/>
                <a:cs typeface="Open Sans"/>
                <a:sym typeface="Open Sans"/>
              </a:rPr>
              <a:t>For our study, we used 1000 videos per manipulation method, totaling 5000 videos, and focused on C23 videos for evaluating model performance on compressed data.</a:t>
            </a:r>
          </a:p>
          <a:p>
            <a:pPr algn="l">
              <a:lnSpc>
                <a:spcPts val="5392"/>
              </a:lnSpc>
              <a:spcBef>
                <a:spcPct val="0"/>
              </a:spcBef>
            </a:pPr>
            <a:endParaRPr lang="en-US" sz="4200">
              <a:solidFill>
                <a:srgbClr val="F8DCB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6344921" y="618381"/>
            <a:ext cx="3937865" cy="1343888"/>
          </a:xfrm>
          <a:prstGeom prst="rect">
            <a:avLst/>
          </a:prstGeom>
        </p:spPr>
        <p:txBody>
          <a:bodyPr lIns="0" tIns="0" rIns="0" bIns="0" rtlCol="0" anchor="t">
            <a:spAutoFit/>
          </a:bodyPr>
          <a:lstStyle/>
          <a:p>
            <a:pPr algn="l">
              <a:lnSpc>
                <a:spcPts val="11064"/>
              </a:lnSpc>
            </a:pPr>
            <a:r>
              <a:rPr lang="en-US" sz="7903" b="1">
                <a:solidFill>
                  <a:srgbClr val="F8DCBF"/>
                </a:solidFill>
                <a:latin typeface="Canva Sans Bold"/>
                <a:ea typeface="Canva Sans Bold"/>
                <a:cs typeface="Canva Sans Bold"/>
                <a:sym typeface="Canva Sans Bold"/>
              </a:rPr>
              <a:t>Dataset</a:t>
            </a:r>
          </a:p>
        </p:txBody>
      </p:sp>
      <p:sp>
        <p:nvSpPr>
          <p:cNvPr id="9" name="TextBox 9"/>
          <p:cNvSpPr txBox="1"/>
          <p:nvPr/>
        </p:nvSpPr>
        <p:spPr>
          <a:xfrm>
            <a:off x="635691" y="2611155"/>
            <a:ext cx="17652309" cy="4041419"/>
          </a:xfrm>
          <a:prstGeom prst="rect">
            <a:avLst/>
          </a:prstGeom>
        </p:spPr>
        <p:txBody>
          <a:bodyPr lIns="0" tIns="0" rIns="0" bIns="0" rtlCol="0" anchor="t">
            <a:spAutoFit/>
          </a:bodyPr>
          <a:lstStyle/>
          <a:p>
            <a:pPr algn="l">
              <a:lnSpc>
                <a:spcPts val="5392"/>
              </a:lnSpc>
              <a:spcBef>
                <a:spcPct val="0"/>
              </a:spcBef>
            </a:pPr>
            <a:r>
              <a:rPr lang="en-US" sz="4200">
                <a:solidFill>
                  <a:srgbClr val="F8DCBF"/>
                </a:solidFill>
                <a:latin typeface="Open Sans"/>
                <a:ea typeface="Open Sans"/>
                <a:cs typeface="Open Sans"/>
                <a:sym typeface="Open Sans"/>
              </a:rPr>
              <a:t>The figure on the next slide illustrates sample frames from the FaceForensics++ dataset.</a:t>
            </a:r>
          </a:p>
          <a:p>
            <a:pPr marL="906780" lvl="1" indent="-453390" algn="l">
              <a:lnSpc>
                <a:spcPts val="5392"/>
              </a:lnSpc>
              <a:spcBef>
                <a:spcPct val="0"/>
              </a:spcBef>
              <a:buFont typeface="Arial"/>
              <a:buChar char="•"/>
            </a:pPr>
            <a:r>
              <a:rPr lang="en-US" sz="4200">
                <a:solidFill>
                  <a:srgbClr val="F8DCBF"/>
                </a:solidFill>
                <a:latin typeface="Open Sans"/>
                <a:ea typeface="Open Sans"/>
                <a:cs typeface="Open Sans"/>
                <a:sym typeface="Open Sans"/>
              </a:rPr>
              <a:t>The first column represents original, unaltered frames (Pristine).</a:t>
            </a:r>
          </a:p>
          <a:p>
            <a:pPr marL="906780" lvl="1" indent="-453390" algn="l">
              <a:lnSpc>
                <a:spcPts val="5392"/>
              </a:lnSpc>
              <a:buFont typeface="Arial"/>
              <a:buChar char="•"/>
            </a:pPr>
            <a:r>
              <a:rPr lang="en-US" sz="4200">
                <a:solidFill>
                  <a:srgbClr val="F8DCBF"/>
                </a:solidFill>
                <a:latin typeface="Open Sans"/>
                <a:ea typeface="Open Sans"/>
                <a:cs typeface="Open Sans"/>
                <a:sym typeface="Open Sans"/>
              </a:rPr>
              <a:t>The next columns show manipulated versions using different techniques: DF, F2F, FS, and NT.</a:t>
            </a:r>
          </a:p>
          <a:p>
            <a:pPr algn="l">
              <a:lnSpc>
                <a:spcPts val="5392"/>
              </a:lnSpc>
              <a:spcBef>
                <a:spcPct val="0"/>
              </a:spcBef>
            </a:pPr>
            <a:endParaRPr lang="en-US" sz="4200">
              <a:solidFill>
                <a:srgbClr val="F8DCB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Freeform 8"/>
          <p:cNvSpPr/>
          <p:nvPr/>
        </p:nvSpPr>
        <p:spPr>
          <a:xfrm>
            <a:off x="3551407" y="1239567"/>
            <a:ext cx="11185187" cy="6990742"/>
          </a:xfrm>
          <a:custGeom>
            <a:avLst/>
            <a:gdLst/>
            <a:ahLst/>
            <a:cxnLst/>
            <a:rect l="l" t="t" r="r" b="b"/>
            <a:pathLst>
              <a:path w="11185187" h="6990742">
                <a:moveTo>
                  <a:pt x="0" y="0"/>
                </a:moveTo>
                <a:lnTo>
                  <a:pt x="11185186" y="0"/>
                </a:lnTo>
                <a:lnTo>
                  <a:pt x="11185186" y="6990742"/>
                </a:lnTo>
                <a:lnTo>
                  <a:pt x="0" y="6990742"/>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1905000" y="4076700"/>
            <a:ext cx="15204024" cy="1644519"/>
          </a:xfrm>
          <a:prstGeom prst="rect">
            <a:avLst/>
          </a:prstGeom>
        </p:spPr>
        <p:txBody>
          <a:bodyPr lIns="0" tIns="0" rIns="0" bIns="0" rtlCol="0" anchor="t">
            <a:spAutoFit/>
          </a:bodyPr>
          <a:lstStyle/>
          <a:p>
            <a:pPr algn="l">
              <a:lnSpc>
                <a:spcPts val="12445"/>
              </a:lnSpc>
            </a:pPr>
            <a:r>
              <a:rPr lang="en-US" sz="11853" b="1">
                <a:solidFill>
                  <a:srgbClr val="F8DCBF"/>
                </a:solidFill>
                <a:latin typeface="Canva Sans Bold"/>
                <a:ea typeface="Canva Sans Bold"/>
                <a:cs typeface="Canva Sans Bold"/>
                <a:sym typeface="Canva Sans Bold"/>
              </a:rPr>
              <a:t>Data Preprocessing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0A64D7-E5EF-6883-73B8-BF9F9A398BE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9000"/>
                    </a14:imgEffect>
                  </a14:imgLayer>
                </a14:imgProps>
              </a:ext>
            </a:extLst>
          </a:blip>
          <a:stretch>
            <a:fillRect/>
          </a:stretch>
        </p:blipFill>
        <p:spPr>
          <a:xfrm>
            <a:off x="685800" y="549057"/>
            <a:ext cx="16393617" cy="91888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2185840" y="744075"/>
            <a:ext cx="15235354" cy="828675"/>
          </a:xfrm>
          <a:prstGeom prst="rect">
            <a:avLst/>
          </a:prstGeom>
        </p:spPr>
        <p:txBody>
          <a:bodyPr lIns="0" tIns="0" rIns="0" bIns="0" rtlCol="0" anchor="t">
            <a:spAutoFit/>
          </a:bodyPr>
          <a:lstStyle/>
          <a:p>
            <a:pPr algn="l">
              <a:lnSpc>
                <a:spcPts val="6300"/>
              </a:lnSpc>
            </a:pPr>
            <a:r>
              <a:rPr lang="en-US" sz="6000" b="1">
                <a:solidFill>
                  <a:srgbClr val="F8DCBF"/>
                </a:solidFill>
                <a:latin typeface="Canva Sans Bold"/>
                <a:ea typeface="Canva Sans Bold"/>
                <a:cs typeface="Canva Sans Bold"/>
                <a:sym typeface="Canva Sans Bold"/>
              </a:rPr>
              <a:t>Extraction &amp; Landmark</a:t>
            </a:r>
          </a:p>
        </p:txBody>
      </p:sp>
      <p:sp>
        <p:nvSpPr>
          <p:cNvPr id="7" name="TextBox 7"/>
          <p:cNvSpPr txBox="1"/>
          <p:nvPr/>
        </p:nvSpPr>
        <p:spPr>
          <a:xfrm>
            <a:off x="1716934" y="1905274"/>
            <a:ext cx="9168246" cy="5812923"/>
          </a:xfrm>
          <a:prstGeom prst="rect">
            <a:avLst/>
          </a:prstGeom>
        </p:spPr>
        <p:txBody>
          <a:bodyPr lIns="0" tIns="0" rIns="0" bIns="0" rtlCol="0" anchor="t">
            <a:spAutoFit/>
          </a:bodyPr>
          <a:lstStyle/>
          <a:p>
            <a:pPr algn="l">
              <a:lnSpc>
                <a:spcPts val="3863"/>
              </a:lnSpc>
            </a:pPr>
            <a:endParaRPr/>
          </a:p>
          <a:p>
            <a:pPr algn="l">
              <a:lnSpc>
                <a:spcPts val="3863"/>
              </a:lnSpc>
            </a:pPr>
            <a:endParaRPr/>
          </a:p>
          <a:p>
            <a:pPr marL="604464" lvl="1" indent="-302232" algn="l">
              <a:lnSpc>
                <a:spcPts val="3863"/>
              </a:lnSpc>
              <a:buFont typeface="Arial"/>
              <a:buChar char="•"/>
            </a:pPr>
            <a:r>
              <a:rPr lang="en-US" sz="2799">
                <a:solidFill>
                  <a:srgbClr val="F8DCBF"/>
                </a:solidFill>
                <a:latin typeface="Canva Sans"/>
                <a:ea typeface="Canva Sans"/>
                <a:cs typeface="Canva Sans"/>
                <a:sym typeface="Canva Sans"/>
              </a:rPr>
              <a:t>Extracted the first 300 frames from each video.</a:t>
            </a:r>
          </a:p>
          <a:p>
            <a:pPr algn="l">
              <a:lnSpc>
                <a:spcPts val="3863"/>
              </a:lnSpc>
            </a:pPr>
            <a:endParaRPr lang="en-US" sz="2799">
              <a:solidFill>
                <a:srgbClr val="F8DCBF"/>
              </a:solidFill>
              <a:latin typeface="Canva Sans"/>
              <a:ea typeface="Canva Sans"/>
              <a:cs typeface="Canva Sans"/>
              <a:sym typeface="Canva Sans"/>
            </a:endParaRPr>
          </a:p>
          <a:p>
            <a:pPr marL="604464" lvl="1" indent="-302232" algn="l">
              <a:lnSpc>
                <a:spcPts val="3863"/>
              </a:lnSpc>
              <a:buFont typeface="Arial"/>
              <a:buChar char="•"/>
            </a:pPr>
            <a:r>
              <a:rPr lang="en-US" sz="2799">
                <a:solidFill>
                  <a:srgbClr val="F8DCBF"/>
                </a:solidFill>
                <a:latin typeface="Canva Sans"/>
                <a:ea typeface="Canva Sans"/>
                <a:cs typeface="Canva Sans"/>
                <a:sym typeface="Canva Sans"/>
              </a:rPr>
              <a:t>Identified facial regions and computed 81 facial landmarks using DLIB library.</a:t>
            </a:r>
          </a:p>
          <a:p>
            <a:pPr algn="l">
              <a:lnSpc>
                <a:spcPts val="3863"/>
              </a:lnSpc>
            </a:pPr>
            <a:endParaRPr lang="en-US" sz="2799">
              <a:solidFill>
                <a:srgbClr val="F8DCBF"/>
              </a:solidFill>
              <a:latin typeface="Canva Sans"/>
              <a:ea typeface="Canva Sans"/>
              <a:cs typeface="Canva Sans"/>
              <a:sym typeface="Canva Sans"/>
            </a:endParaRPr>
          </a:p>
          <a:p>
            <a:pPr marL="604464" lvl="1" indent="-302232" algn="l">
              <a:lnSpc>
                <a:spcPts val="3863"/>
              </a:lnSpc>
              <a:buFont typeface="Arial"/>
              <a:buChar char="•"/>
            </a:pPr>
            <a:r>
              <a:rPr lang="en-US" sz="2799">
                <a:solidFill>
                  <a:srgbClr val="F8DCBF"/>
                </a:solidFill>
                <a:latin typeface="Canva Sans"/>
                <a:ea typeface="Canva Sans"/>
                <a:cs typeface="Canva Sans"/>
                <a:sym typeface="Canva Sans"/>
              </a:rPr>
              <a:t>Used landmarks to detect key facial features.</a:t>
            </a:r>
          </a:p>
          <a:p>
            <a:pPr algn="l">
              <a:lnSpc>
                <a:spcPts val="3863"/>
              </a:lnSpc>
            </a:pPr>
            <a:endParaRPr lang="en-US" sz="2799">
              <a:solidFill>
                <a:srgbClr val="F8DCBF"/>
              </a:solidFill>
              <a:latin typeface="Canva Sans"/>
              <a:ea typeface="Canva Sans"/>
              <a:cs typeface="Canva Sans"/>
              <a:sym typeface="Canva Sans"/>
            </a:endParaRPr>
          </a:p>
          <a:p>
            <a:pPr marL="604464" lvl="1" indent="-302232" algn="l">
              <a:lnSpc>
                <a:spcPts val="3863"/>
              </a:lnSpc>
              <a:buFont typeface="Arial"/>
              <a:buChar char="•"/>
            </a:pPr>
            <a:r>
              <a:rPr lang="en-US" sz="2799">
                <a:solidFill>
                  <a:srgbClr val="F8DCBF"/>
                </a:solidFill>
                <a:latin typeface="Canva Sans"/>
                <a:ea typeface="Canva Sans"/>
                <a:cs typeface="Canva Sans"/>
                <a:sym typeface="Canva Sans"/>
              </a:rPr>
              <a:t>Removed eyes and background components based on landmark data.</a:t>
            </a:r>
          </a:p>
          <a:p>
            <a:pPr algn="l">
              <a:lnSpc>
                <a:spcPts val="3863"/>
              </a:lnSpc>
            </a:pPr>
            <a:endParaRPr lang="en-US" sz="2799">
              <a:solidFill>
                <a:srgbClr val="F8DCBF"/>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5063650" y="411522"/>
            <a:ext cx="7270179" cy="8781150"/>
          </a:xfrm>
          <a:custGeom>
            <a:avLst/>
            <a:gdLst/>
            <a:ahLst/>
            <a:cxnLst/>
            <a:rect l="l" t="t" r="r" b="b"/>
            <a:pathLst>
              <a:path w="7270179" h="8781150">
                <a:moveTo>
                  <a:pt x="0" y="0"/>
                </a:moveTo>
                <a:lnTo>
                  <a:pt x="7270179" y="0"/>
                </a:lnTo>
                <a:lnTo>
                  <a:pt x="7270179" y="8781151"/>
                </a:lnTo>
                <a:lnTo>
                  <a:pt x="0" y="8781151"/>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1028700" y="657225"/>
            <a:ext cx="15235354"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Face Alignment &amp; Resizing</a:t>
            </a:r>
          </a:p>
        </p:txBody>
      </p:sp>
      <p:sp>
        <p:nvSpPr>
          <p:cNvPr id="7" name="TextBox 7"/>
          <p:cNvSpPr txBox="1"/>
          <p:nvPr/>
        </p:nvSpPr>
        <p:spPr>
          <a:xfrm>
            <a:off x="3596130" y="2549193"/>
            <a:ext cx="9624320" cy="5663666"/>
          </a:xfrm>
          <a:prstGeom prst="rect">
            <a:avLst/>
          </a:prstGeom>
        </p:spPr>
        <p:txBody>
          <a:bodyPr lIns="0" tIns="0" rIns="0" bIns="0" rtlCol="0" anchor="t">
            <a:spAutoFit/>
          </a:bodyPr>
          <a:lstStyle/>
          <a:p>
            <a:pPr algn="l">
              <a:lnSpc>
                <a:spcPts val="3686"/>
              </a:lnSpc>
            </a:pPr>
            <a:endParaRPr/>
          </a:p>
          <a:p>
            <a:pPr marL="576809" lvl="1" indent="-288405" algn="l">
              <a:lnSpc>
                <a:spcPts val="3686"/>
              </a:lnSpc>
              <a:buFont typeface="Arial"/>
              <a:buChar char="•"/>
            </a:pPr>
            <a:r>
              <a:rPr lang="en-US" sz="2671">
                <a:solidFill>
                  <a:srgbClr val="F8DCBF"/>
                </a:solidFill>
                <a:latin typeface="Canva Sans"/>
                <a:ea typeface="Canva Sans"/>
                <a:cs typeface="Canva Sans"/>
                <a:sym typeface="Canva Sans"/>
              </a:rPr>
              <a:t>Performed face alignment for every detected face.</a:t>
            </a:r>
          </a:p>
          <a:p>
            <a:pPr algn="l">
              <a:lnSpc>
                <a:spcPts val="3686"/>
              </a:lnSpc>
            </a:pPr>
            <a:endParaRPr lang="en-US" sz="2671">
              <a:solidFill>
                <a:srgbClr val="F8DCBF"/>
              </a:solidFill>
              <a:latin typeface="Canva Sans"/>
              <a:ea typeface="Canva Sans"/>
              <a:cs typeface="Canva Sans"/>
              <a:sym typeface="Canva Sans"/>
            </a:endParaRPr>
          </a:p>
          <a:p>
            <a:pPr marL="576809" lvl="1" indent="-288405" algn="l">
              <a:lnSpc>
                <a:spcPts val="3686"/>
              </a:lnSpc>
              <a:buFont typeface="Arial"/>
              <a:buChar char="•"/>
            </a:pPr>
            <a:r>
              <a:rPr lang="en-US" sz="2671">
                <a:solidFill>
                  <a:srgbClr val="F8DCBF"/>
                </a:solidFill>
                <a:latin typeface="Canva Sans"/>
                <a:ea typeface="Canva Sans"/>
                <a:cs typeface="Canva Sans"/>
                <a:sym typeface="Canva Sans"/>
              </a:rPr>
              <a:t>Rotated facial images to align them based on eye positions</a:t>
            </a:r>
          </a:p>
          <a:p>
            <a:pPr algn="l">
              <a:lnSpc>
                <a:spcPts val="3686"/>
              </a:lnSpc>
            </a:pPr>
            <a:endParaRPr lang="en-US" sz="2671">
              <a:solidFill>
                <a:srgbClr val="F8DCBF"/>
              </a:solidFill>
              <a:latin typeface="Canva Sans"/>
              <a:ea typeface="Canva Sans"/>
              <a:cs typeface="Canva Sans"/>
              <a:sym typeface="Canva Sans"/>
            </a:endParaRPr>
          </a:p>
          <a:p>
            <a:pPr marL="576809" lvl="1" indent="-288405" algn="l">
              <a:lnSpc>
                <a:spcPts val="3686"/>
              </a:lnSpc>
              <a:buFont typeface="Arial"/>
              <a:buChar char="•"/>
            </a:pPr>
            <a:r>
              <a:rPr lang="en-US" sz="2671">
                <a:solidFill>
                  <a:srgbClr val="F8DCBF"/>
                </a:solidFill>
                <a:latin typeface="Canva Sans"/>
                <a:ea typeface="Canva Sans"/>
                <a:cs typeface="Canva Sans"/>
                <a:sym typeface="Canva Sans"/>
              </a:rPr>
              <a:t>Ensured consistent orientation and positioning across all frames</a:t>
            </a:r>
          </a:p>
          <a:p>
            <a:pPr algn="l">
              <a:lnSpc>
                <a:spcPts val="3686"/>
              </a:lnSpc>
            </a:pPr>
            <a:endParaRPr lang="en-US" sz="2671">
              <a:solidFill>
                <a:srgbClr val="F8DCBF"/>
              </a:solidFill>
              <a:latin typeface="Canva Sans"/>
              <a:ea typeface="Canva Sans"/>
              <a:cs typeface="Canva Sans"/>
              <a:sym typeface="Canva Sans"/>
            </a:endParaRPr>
          </a:p>
          <a:p>
            <a:pPr marL="576809" lvl="1" indent="-288405" algn="l">
              <a:lnSpc>
                <a:spcPts val="3686"/>
              </a:lnSpc>
              <a:buFont typeface="Arial"/>
              <a:buChar char="•"/>
            </a:pPr>
            <a:r>
              <a:rPr lang="en-US" sz="2671">
                <a:solidFill>
                  <a:srgbClr val="F8DCBF"/>
                </a:solidFill>
                <a:latin typeface="Canva Sans"/>
                <a:ea typeface="Canva Sans"/>
                <a:cs typeface="Canva Sans"/>
                <a:sym typeface="Canva Sans"/>
              </a:rPr>
              <a:t>Resized each frame to a fixed dimension for uniformity.</a:t>
            </a:r>
          </a:p>
          <a:p>
            <a:pPr algn="l">
              <a:lnSpc>
                <a:spcPts val="3686"/>
              </a:lnSpc>
            </a:pPr>
            <a:endParaRPr lang="en-US" sz="2671">
              <a:solidFill>
                <a:srgbClr val="F8DCBF"/>
              </a:solidFill>
              <a:latin typeface="Canva Sans"/>
              <a:ea typeface="Canva Sans"/>
              <a:cs typeface="Canva Sans"/>
              <a:sym typeface="Canva Sans"/>
            </a:endParaRPr>
          </a:p>
          <a:p>
            <a:pPr algn="l">
              <a:lnSpc>
                <a:spcPts val="3686"/>
              </a:lnSpc>
            </a:pPr>
            <a:endParaRPr lang="en-US" sz="2671">
              <a:solidFill>
                <a:srgbClr val="F8DCBF"/>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0C7BBA85-868A-9D4D-BCE3-F493F3C5AA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41BAB5-C67F-F6C0-8636-1CD081F388A4}"/>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71D8525E-1E71-1EB8-6108-40C366A1072E}"/>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C9040248-961C-E4AE-CF2B-B1CEA98C8866}"/>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1DB9C6C4-A6C6-9B40-ECAC-D5B1011FD76E}"/>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CEEA16F5-C8B3-196E-DF84-43078A0F7002}"/>
              </a:ext>
            </a:extLst>
          </p:cNvPr>
          <p:cNvSpPr txBox="1"/>
          <p:nvPr/>
        </p:nvSpPr>
        <p:spPr>
          <a:xfrm>
            <a:off x="1668255" y="291188"/>
            <a:ext cx="15235354" cy="828675"/>
          </a:xfrm>
          <a:prstGeom prst="rect">
            <a:avLst/>
          </a:prstGeom>
        </p:spPr>
        <p:txBody>
          <a:bodyPr lIns="0" tIns="0" rIns="0" bIns="0" rtlCol="0" anchor="t">
            <a:spAutoFit/>
          </a:bodyPr>
          <a:lstStyle/>
          <a:p>
            <a:pPr>
              <a:lnSpc>
                <a:spcPts val="6300"/>
              </a:lnSpc>
            </a:pPr>
            <a:r>
              <a:rPr lang="en-US" sz="6000" b="1">
                <a:solidFill>
                  <a:srgbClr val="F8DCBF"/>
                </a:solidFill>
                <a:latin typeface="Canva Sans Bold"/>
                <a:sym typeface="Canva Sans Bold"/>
              </a:rPr>
              <a:t>Align Face</a:t>
            </a:r>
            <a:endParaRPr lang="en-US"/>
          </a:p>
        </p:txBody>
      </p:sp>
      <p:pic>
        <p:nvPicPr>
          <p:cNvPr id="8" name="Picture 7" descr="A person with black eyes&#10;&#10;AI-generated content may be incorrect.">
            <a:extLst>
              <a:ext uri="{FF2B5EF4-FFF2-40B4-BE49-F238E27FC236}">
                <a16:creationId xmlns:a16="http://schemas.microsoft.com/office/drawing/2014/main" id="{D5B688C2-97CF-A0CF-7F01-FF7A4533A451}"/>
              </a:ext>
            </a:extLst>
          </p:cNvPr>
          <p:cNvPicPr>
            <a:picLocks noChangeAspect="1"/>
          </p:cNvPicPr>
          <p:nvPr/>
        </p:nvPicPr>
        <p:blipFill>
          <a:blip r:embed="rId2"/>
          <a:stretch>
            <a:fillRect/>
          </a:stretch>
        </p:blipFill>
        <p:spPr>
          <a:xfrm>
            <a:off x="9972046" y="4575056"/>
            <a:ext cx="2247361" cy="2581814"/>
          </a:xfrm>
          <a:prstGeom prst="rect">
            <a:avLst/>
          </a:prstGeom>
        </p:spPr>
      </p:pic>
      <p:pic>
        <p:nvPicPr>
          <p:cNvPr id="9" name="Picture 8" descr="A person with brown hair and earrings&#10;&#10;AI-generated content may be incorrect.">
            <a:extLst>
              <a:ext uri="{FF2B5EF4-FFF2-40B4-BE49-F238E27FC236}">
                <a16:creationId xmlns:a16="http://schemas.microsoft.com/office/drawing/2014/main" id="{7D769F31-771C-D13F-9C8B-49F855AA4957}"/>
              </a:ext>
            </a:extLst>
          </p:cNvPr>
          <p:cNvPicPr>
            <a:picLocks noChangeAspect="1"/>
          </p:cNvPicPr>
          <p:nvPr/>
        </p:nvPicPr>
        <p:blipFill>
          <a:blip r:embed="rId3"/>
          <a:stretch>
            <a:fillRect/>
          </a:stretch>
        </p:blipFill>
        <p:spPr>
          <a:xfrm>
            <a:off x="3304548" y="4010743"/>
            <a:ext cx="2255268" cy="2581634"/>
          </a:xfrm>
          <a:prstGeom prst="rect">
            <a:avLst/>
          </a:prstGeom>
        </p:spPr>
      </p:pic>
      <p:pic>
        <p:nvPicPr>
          <p:cNvPr id="10" name="Picture 9" descr="A person with black eyes&#10;&#10;AI-generated content may be incorrect.">
            <a:extLst>
              <a:ext uri="{FF2B5EF4-FFF2-40B4-BE49-F238E27FC236}">
                <a16:creationId xmlns:a16="http://schemas.microsoft.com/office/drawing/2014/main" id="{B850B906-640D-9195-30B3-D0A7B2341719}"/>
              </a:ext>
            </a:extLst>
          </p:cNvPr>
          <p:cNvPicPr>
            <a:picLocks noChangeAspect="1"/>
          </p:cNvPicPr>
          <p:nvPr/>
        </p:nvPicPr>
        <p:blipFill>
          <a:blip r:embed="rId4"/>
          <a:stretch>
            <a:fillRect/>
          </a:stretch>
        </p:blipFill>
        <p:spPr>
          <a:xfrm>
            <a:off x="12229291" y="1979942"/>
            <a:ext cx="2261918" cy="2584330"/>
          </a:xfrm>
          <a:prstGeom prst="rect">
            <a:avLst/>
          </a:prstGeom>
        </p:spPr>
      </p:pic>
      <p:pic>
        <p:nvPicPr>
          <p:cNvPr id="11" name="Picture 10" descr="A person with brown hair and earrings&#10;&#10;AI-generated content may be incorrect.">
            <a:extLst>
              <a:ext uri="{FF2B5EF4-FFF2-40B4-BE49-F238E27FC236}">
                <a16:creationId xmlns:a16="http://schemas.microsoft.com/office/drawing/2014/main" id="{5A339397-6072-0A6D-565D-6AEC0B2954EF}"/>
              </a:ext>
            </a:extLst>
          </p:cNvPr>
          <p:cNvPicPr>
            <a:picLocks noChangeAspect="1"/>
          </p:cNvPicPr>
          <p:nvPr/>
        </p:nvPicPr>
        <p:blipFill>
          <a:blip r:embed="rId5"/>
          <a:stretch>
            <a:fillRect/>
          </a:stretch>
        </p:blipFill>
        <p:spPr>
          <a:xfrm>
            <a:off x="5561792" y="1415631"/>
            <a:ext cx="2267308" cy="2598707"/>
          </a:xfrm>
          <a:prstGeom prst="rect">
            <a:avLst/>
          </a:prstGeom>
        </p:spPr>
      </p:pic>
      <p:pic>
        <p:nvPicPr>
          <p:cNvPr id="12" name="Picture 11" descr="A person with black eyes&#10;&#10;AI-generated content may be incorrect.">
            <a:extLst>
              <a:ext uri="{FF2B5EF4-FFF2-40B4-BE49-F238E27FC236}">
                <a16:creationId xmlns:a16="http://schemas.microsoft.com/office/drawing/2014/main" id="{538AF63F-E9FF-0EB6-33B2-902CF1333C4A}"/>
              </a:ext>
            </a:extLst>
          </p:cNvPr>
          <p:cNvPicPr>
            <a:picLocks noChangeAspect="1"/>
          </p:cNvPicPr>
          <p:nvPr/>
        </p:nvPicPr>
        <p:blipFill>
          <a:blip r:embed="rId6"/>
          <a:stretch>
            <a:fillRect/>
          </a:stretch>
        </p:blipFill>
        <p:spPr>
          <a:xfrm>
            <a:off x="7714800" y="7170168"/>
            <a:ext cx="2261917" cy="2572289"/>
          </a:xfrm>
          <a:prstGeom prst="rect">
            <a:avLst/>
          </a:prstGeom>
        </p:spPr>
      </p:pic>
      <p:pic>
        <p:nvPicPr>
          <p:cNvPr id="13" name="Picture 12" descr="A person with brown hair and a black shirt&#10;&#10;AI-generated content may be incorrect.">
            <a:extLst>
              <a:ext uri="{FF2B5EF4-FFF2-40B4-BE49-F238E27FC236}">
                <a16:creationId xmlns:a16="http://schemas.microsoft.com/office/drawing/2014/main" id="{88B53983-2EC9-2F46-F60C-0EB973811988}"/>
              </a:ext>
            </a:extLst>
          </p:cNvPr>
          <p:cNvPicPr>
            <a:picLocks noChangeAspect="1"/>
          </p:cNvPicPr>
          <p:nvPr/>
        </p:nvPicPr>
        <p:blipFill>
          <a:blip r:embed="rId7"/>
          <a:stretch>
            <a:fillRect/>
          </a:stretch>
        </p:blipFill>
        <p:spPr>
          <a:xfrm>
            <a:off x="1047302" y="6605857"/>
            <a:ext cx="2274857" cy="2575165"/>
          </a:xfrm>
          <a:prstGeom prst="rect">
            <a:avLst/>
          </a:prstGeom>
        </p:spPr>
      </p:pic>
      <p:sp>
        <p:nvSpPr>
          <p:cNvPr id="14" name="TextBox 13">
            <a:extLst>
              <a:ext uri="{FF2B5EF4-FFF2-40B4-BE49-F238E27FC236}">
                <a16:creationId xmlns:a16="http://schemas.microsoft.com/office/drawing/2014/main" id="{C5536614-D48F-6C66-D93D-E2D631C121AC}"/>
              </a:ext>
            </a:extLst>
          </p:cNvPr>
          <p:cNvSpPr txBox="1"/>
          <p:nvPr/>
        </p:nvSpPr>
        <p:spPr>
          <a:xfrm>
            <a:off x="3479799" y="6985000"/>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0000_face.jpg</a:t>
            </a:r>
          </a:p>
        </p:txBody>
      </p:sp>
      <p:sp>
        <p:nvSpPr>
          <p:cNvPr id="15" name="TextBox 14">
            <a:extLst>
              <a:ext uri="{FF2B5EF4-FFF2-40B4-BE49-F238E27FC236}">
                <a16:creationId xmlns:a16="http://schemas.microsoft.com/office/drawing/2014/main" id="{5267DFC1-8AB3-553D-1D7E-7E10EF31FC77}"/>
              </a:ext>
            </a:extLst>
          </p:cNvPr>
          <p:cNvSpPr txBox="1"/>
          <p:nvPr/>
        </p:nvSpPr>
        <p:spPr>
          <a:xfrm>
            <a:off x="14629440" y="2197339"/>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0002.jpg</a:t>
            </a:r>
          </a:p>
        </p:txBody>
      </p:sp>
      <p:sp>
        <p:nvSpPr>
          <p:cNvPr id="16" name="TextBox 15">
            <a:extLst>
              <a:ext uri="{FF2B5EF4-FFF2-40B4-BE49-F238E27FC236}">
                <a16:creationId xmlns:a16="http://schemas.microsoft.com/office/drawing/2014/main" id="{AF8790B3-3946-890F-FD9C-F13F917A4378}"/>
              </a:ext>
            </a:extLst>
          </p:cNvPr>
          <p:cNvSpPr txBox="1"/>
          <p:nvPr/>
        </p:nvSpPr>
        <p:spPr>
          <a:xfrm>
            <a:off x="12580666" y="4785264"/>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0001.jpg</a:t>
            </a:r>
          </a:p>
        </p:txBody>
      </p:sp>
      <p:sp>
        <p:nvSpPr>
          <p:cNvPr id="17" name="TextBox 16">
            <a:extLst>
              <a:ext uri="{FF2B5EF4-FFF2-40B4-BE49-F238E27FC236}">
                <a16:creationId xmlns:a16="http://schemas.microsoft.com/office/drawing/2014/main" id="{762765A3-C83F-C42E-C948-2E0A572EF26C}"/>
              </a:ext>
            </a:extLst>
          </p:cNvPr>
          <p:cNvSpPr txBox="1"/>
          <p:nvPr/>
        </p:nvSpPr>
        <p:spPr>
          <a:xfrm>
            <a:off x="10294666" y="7351622"/>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0000.jpg</a:t>
            </a:r>
          </a:p>
        </p:txBody>
      </p:sp>
      <p:sp>
        <p:nvSpPr>
          <p:cNvPr id="18" name="TextBox 17">
            <a:extLst>
              <a:ext uri="{FF2B5EF4-FFF2-40B4-BE49-F238E27FC236}">
                <a16:creationId xmlns:a16="http://schemas.microsoft.com/office/drawing/2014/main" id="{19435AD6-E4A2-8AD5-C131-0E57D6D1545F}"/>
              </a:ext>
            </a:extLst>
          </p:cNvPr>
          <p:cNvSpPr txBox="1"/>
          <p:nvPr/>
        </p:nvSpPr>
        <p:spPr>
          <a:xfrm>
            <a:off x="8008667" y="1615057"/>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0002_face.jpg</a:t>
            </a:r>
          </a:p>
        </p:txBody>
      </p:sp>
      <p:sp>
        <p:nvSpPr>
          <p:cNvPr id="19" name="TextBox 18">
            <a:extLst>
              <a:ext uri="{FF2B5EF4-FFF2-40B4-BE49-F238E27FC236}">
                <a16:creationId xmlns:a16="http://schemas.microsoft.com/office/drawing/2014/main" id="{A5F04E43-9557-5FC6-FE63-BFFFE04425B0}"/>
              </a:ext>
            </a:extLst>
          </p:cNvPr>
          <p:cNvSpPr txBox="1"/>
          <p:nvPr/>
        </p:nvSpPr>
        <p:spPr>
          <a:xfrm>
            <a:off x="5765799" y="4397075"/>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0001_face.jpg</a:t>
            </a:r>
          </a:p>
        </p:txBody>
      </p:sp>
    </p:spTree>
    <p:extLst>
      <p:ext uri="{BB962C8B-B14F-4D97-AF65-F5344CB8AC3E}">
        <p14:creationId xmlns:p14="http://schemas.microsoft.com/office/powerpoint/2010/main" val="277641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4F0D9CE4-D6A9-4F0F-C39D-3BF15C63CD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3AEB85-5D1B-98A4-6A3C-AC27C574F5C8}"/>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D9822ADE-E0A5-A443-345C-77074872EDB7}"/>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B2FBC101-90BC-BB62-8321-16349AAA8AA4}"/>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84D2FD0A-CC37-329E-177D-79ABBEC2FF46}"/>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20" name="TextBox 6">
            <a:extLst>
              <a:ext uri="{FF2B5EF4-FFF2-40B4-BE49-F238E27FC236}">
                <a16:creationId xmlns:a16="http://schemas.microsoft.com/office/drawing/2014/main" id="{19C2667F-8145-A236-02AB-91D379E7AD36}"/>
              </a:ext>
            </a:extLst>
          </p:cNvPr>
          <p:cNvSpPr txBox="1"/>
          <p:nvPr/>
        </p:nvSpPr>
        <p:spPr>
          <a:xfrm>
            <a:off x="1668255" y="291188"/>
            <a:ext cx="15235354" cy="828675"/>
          </a:xfrm>
          <a:prstGeom prst="rect">
            <a:avLst/>
          </a:prstGeom>
        </p:spPr>
        <p:txBody>
          <a:bodyPr lIns="0" tIns="0" rIns="0" bIns="0" rtlCol="0" anchor="t">
            <a:spAutoFit/>
          </a:bodyPr>
          <a:lstStyle/>
          <a:p>
            <a:pPr>
              <a:lnSpc>
                <a:spcPts val="6300"/>
              </a:lnSpc>
            </a:pPr>
            <a:r>
              <a:rPr lang="en-US" sz="6000" b="1">
                <a:solidFill>
                  <a:srgbClr val="F8DCBF"/>
                </a:solidFill>
                <a:latin typeface="Canva Sans Bold"/>
                <a:sym typeface="Canva Sans Bold"/>
              </a:rPr>
              <a:t>Resize Frames</a:t>
            </a:r>
            <a:endParaRPr lang="en-US"/>
          </a:p>
        </p:txBody>
      </p:sp>
      <p:pic>
        <p:nvPicPr>
          <p:cNvPr id="21" name="Picture 20" descr="A person with black eyes&#10;&#10;AI-generated content may be incorrect.">
            <a:extLst>
              <a:ext uri="{FF2B5EF4-FFF2-40B4-BE49-F238E27FC236}">
                <a16:creationId xmlns:a16="http://schemas.microsoft.com/office/drawing/2014/main" id="{28BA269F-69CF-5515-C3B4-95E6E064B75A}"/>
              </a:ext>
            </a:extLst>
          </p:cNvPr>
          <p:cNvPicPr>
            <a:picLocks noChangeAspect="1"/>
          </p:cNvPicPr>
          <p:nvPr/>
        </p:nvPicPr>
        <p:blipFill>
          <a:blip r:embed="rId2"/>
          <a:stretch>
            <a:fillRect/>
          </a:stretch>
        </p:blipFill>
        <p:spPr>
          <a:xfrm>
            <a:off x="8481743" y="1237352"/>
            <a:ext cx="2294985" cy="2744278"/>
          </a:xfrm>
          <a:prstGeom prst="rect">
            <a:avLst/>
          </a:prstGeom>
        </p:spPr>
      </p:pic>
      <p:pic>
        <p:nvPicPr>
          <p:cNvPr id="22" name="Picture 21" descr="A person with black eyes&#10;&#10;AI-generated content may be incorrect.">
            <a:extLst>
              <a:ext uri="{FF2B5EF4-FFF2-40B4-BE49-F238E27FC236}">
                <a16:creationId xmlns:a16="http://schemas.microsoft.com/office/drawing/2014/main" id="{7413A088-4762-C762-86A6-E2146560128B}"/>
              </a:ext>
            </a:extLst>
          </p:cNvPr>
          <p:cNvPicPr>
            <a:picLocks noChangeAspect="1"/>
          </p:cNvPicPr>
          <p:nvPr/>
        </p:nvPicPr>
        <p:blipFill>
          <a:blip r:embed="rId3"/>
          <a:stretch>
            <a:fillRect/>
          </a:stretch>
        </p:blipFill>
        <p:spPr>
          <a:xfrm>
            <a:off x="6192149" y="3994210"/>
            <a:ext cx="2273419" cy="2744278"/>
          </a:xfrm>
          <a:prstGeom prst="rect">
            <a:avLst/>
          </a:prstGeom>
        </p:spPr>
      </p:pic>
      <p:pic>
        <p:nvPicPr>
          <p:cNvPr id="23" name="Picture 22" descr="A person with black eyes&#10;&#10;AI-generated content may be incorrect.">
            <a:extLst>
              <a:ext uri="{FF2B5EF4-FFF2-40B4-BE49-F238E27FC236}">
                <a16:creationId xmlns:a16="http://schemas.microsoft.com/office/drawing/2014/main" id="{245BBB0A-C829-AFDE-E4F5-8BC38F1CF610}"/>
              </a:ext>
            </a:extLst>
          </p:cNvPr>
          <p:cNvPicPr>
            <a:picLocks noChangeAspect="1"/>
          </p:cNvPicPr>
          <p:nvPr/>
        </p:nvPicPr>
        <p:blipFill>
          <a:blip r:embed="rId4"/>
          <a:stretch>
            <a:fillRect/>
          </a:stretch>
        </p:blipFill>
        <p:spPr>
          <a:xfrm>
            <a:off x="3902555" y="6729502"/>
            <a:ext cx="2294985" cy="2744278"/>
          </a:xfrm>
          <a:prstGeom prst="rect">
            <a:avLst/>
          </a:prstGeom>
        </p:spPr>
      </p:pic>
      <p:sp>
        <p:nvSpPr>
          <p:cNvPr id="25" name="TextBox 24">
            <a:extLst>
              <a:ext uri="{FF2B5EF4-FFF2-40B4-BE49-F238E27FC236}">
                <a16:creationId xmlns:a16="http://schemas.microsoft.com/office/drawing/2014/main" id="{BC7642FC-B4C6-26B4-2965-ED7887A4B7E4}"/>
              </a:ext>
            </a:extLst>
          </p:cNvPr>
          <p:cNvSpPr txBox="1"/>
          <p:nvPr/>
        </p:nvSpPr>
        <p:spPr>
          <a:xfrm>
            <a:off x="6434346" y="7157528"/>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0000</a:t>
            </a:r>
          </a:p>
        </p:txBody>
      </p:sp>
      <p:sp>
        <p:nvSpPr>
          <p:cNvPr id="26" name="TextBox 25">
            <a:extLst>
              <a:ext uri="{FF2B5EF4-FFF2-40B4-BE49-F238E27FC236}">
                <a16:creationId xmlns:a16="http://schemas.microsoft.com/office/drawing/2014/main" id="{3B1B6A1C-3ED2-E9FA-8615-18B081D26E7D}"/>
              </a:ext>
            </a:extLst>
          </p:cNvPr>
          <p:cNvSpPr txBox="1"/>
          <p:nvPr/>
        </p:nvSpPr>
        <p:spPr>
          <a:xfrm>
            <a:off x="11006346" y="1550358"/>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0002</a:t>
            </a:r>
          </a:p>
        </p:txBody>
      </p:sp>
      <p:sp>
        <p:nvSpPr>
          <p:cNvPr id="28" name="TextBox 27">
            <a:extLst>
              <a:ext uri="{FF2B5EF4-FFF2-40B4-BE49-F238E27FC236}">
                <a16:creationId xmlns:a16="http://schemas.microsoft.com/office/drawing/2014/main" id="{936403C4-4860-52F5-D798-756D56739ACC}"/>
              </a:ext>
            </a:extLst>
          </p:cNvPr>
          <p:cNvSpPr txBox="1"/>
          <p:nvPr/>
        </p:nvSpPr>
        <p:spPr>
          <a:xfrm>
            <a:off x="8720345" y="4289244"/>
            <a:ext cx="228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ea typeface="Calibri"/>
                <a:cs typeface="Calibri"/>
              </a:rPr>
              <a:t>0001</a:t>
            </a:r>
          </a:p>
        </p:txBody>
      </p:sp>
    </p:spTree>
    <p:extLst>
      <p:ext uri="{BB962C8B-B14F-4D97-AF65-F5344CB8AC3E}">
        <p14:creationId xmlns:p14="http://schemas.microsoft.com/office/powerpoint/2010/main" val="34522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598046" y="556622"/>
            <a:ext cx="5635800" cy="1455277"/>
          </a:xfrm>
          <a:prstGeom prst="rect">
            <a:avLst/>
          </a:prstGeom>
        </p:spPr>
        <p:txBody>
          <a:bodyPr lIns="0" tIns="0" rIns="0" bIns="0" rtlCol="0" anchor="t">
            <a:spAutoFit/>
          </a:bodyPr>
          <a:lstStyle/>
          <a:p>
            <a:pPr algn="l">
              <a:lnSpc>
                <a:spcPts val="11578"/>
              </a:lnSpc>
            </a:pPr>
            <a:r>
              <a:rPr lang="en-US" sz="8270" b="1">
                <a:solidFill>
                  <a:srgbClr val="F8DCBF"/>
                </a:solidFill>
                <a:latin typeface="Canva Sans Bold"/>
                <a:ea typeface="Canva Sans Bold"/>
                <a:cs typeface="Canva Sans Bold"/>
                <a:sym typeface="Canva Sans Bold"/>
              </a:rPr>
              <a:t>OUR TEAM</a:t>
            </a:r>
          </a:p>
        </p:txBody>
      </p:sp>
      <p:sp>
        <p:nvSpPr>
          <p:cNvPr id="9" name="TextBox 9"/>
          <p:cNvSpPr txBox="1"/>
          <p:nvPr/>
        </p:nvSpPr>
        <p:spPr>
          <a:xfrm>
            <a:off x="1028700" y="2806446"/>
            <a:ext cx="6713669" cy="2517724"/>
          </a:xfrm>
          <a:prstGeom prst="rect">
            <a:avLst/>
          </a:prstGeom>
        </p:spPr>
        <p:txBody>
          <a:bodyPr lIns="0" tIns="0" rIns="0" bIns="0" rtlCol="0" anchor="t">
            <a:spAutoFit/>
          </a:bodyPr>
          <a:lstStyle/>
          <a:p>
            <a:pPr algn="l">
              <a:lnSpc>
                <a:spcPts val="6830"/>
              </a:lnSpc>
            </a:pPr>
            <a:r>
              <a:rPr lang="en-US" sz="3399">
                <a:solidFill>
                  <a:srgbClr val="F8DCBF"/>
                </a:solidFill>
                <a:latin typeface="Canva Sans"/>
                <a:ea typeface="Canva Sans"/>
                <a:cs typeface="Canva Sans"/>
                <a:sym typeface="Canva Sans"/>
              </a:rPr>
              <a:t>Sahil Deshpande (112103119) Rewa Saykar (112103136) Sidhesh </a:t>
            </a:r>
            <a:r>
              <a:rPr lang="en-US" sz="3399" err="1">
                <a:solidFill>
                  <a:srgbClr val="F8DCBF"/>
                </a:solidFill>
                <a:latin typeface="Canva Sans"/>
                <a:ea typeface="Canva Sans"/>
                <a:cs typeface="Canva Sans"/>
                <a:sym typeface="Canva Sans"/>
              </a:rPr>
              <a:t>Lawangare</a:t>
            </a:r>
            <a:r>
              <a:rPr lang="en-US" sz="3399">
                <a:solidFill>
                  <a:srgbClr val="F8DCBF"/>
                </a:solidFill>
                <a:latin typeface="Canva Sans"/>
                <a:ea typeface="Canva Sans"/>
                <a:cs typeface="Canva Sans"/>
                <a:sym typeface="Canva Sans"/>
              </a:rPr>
              <a:t> (112103138)</a:t>
            </a:r>
          </a:p>
        </p:txBody>
      </p:sp>
      <p:sp>
        <p:nvSpPr>
          <p:cNvPr id="10" name="TextBox 10"/>
          <p:cNvSpPr txBox="1"/>
          <p:nvPr/>
        </p:nvSpPr>
        <p:spPr>
          <a:xfrm>
            <a:off x="8434902" y="2592534"/>
            <a:ext cx="9380992" cy="3389069"/>
          </a:xfrm>
          <a:prstGeom prst="rect">
            <a:avLst/>
          </a:prstGeom>
        </p:spPr>
        <p:txBody>
          <a:bodyPr lIns="0" tIns="0" rIns="0" bIns="0" rtlCol="0" anchor="t">
            <a:spAutoFit/>
          </a:bodyPr>
          <a:lstStyle/>
          <a:p>
            <a:pPr algn="ctr">
              <a:lnSpc>
                <a:spcPts val="6741"/>
              </a:lnSpc>
            </a:pPr>
            <a:r>
              <a:rPr lang="en-US" sz="3399">
                <a:solidFill>
                  <a:srgbClr val="F8DCBF"/>
                </a:solidFill>
                <a:latin typeface="Canva Sans"/>
                <a:ea typeface="Canva Sans"/>
                <a:cs typeface="Canva Sans"/>
                <a:sym typeface="Canva Sans"/>
              </a:rPr>
              <a:t>Under the Guidance of: </a:t>
            </a:r>
          </a:p>
          <a:p>
            <a:pPr algn="ctr">
              <a:lnSpc>
                <a:spcPts val="6741"/>
              </a:lnSpc>
            </a:pPr>
            <a:r>
              <a:rPr lang="en-US" sz="4000">
                <a:solidFill>
                  <a:srgbClr val="F8DCBF"/>
                </a:solidFill>
                <a:latin typeface="Canva Sans Bold"/>
                <a:ea typeface="Canva Sans Bold"/>
                <a:cs typeface="Canva Sans Bold"/>
                <a:sym typeface="Canva Sans Bold"/>
              </a:rPr>
              <a:t>Dr. Pratiksha Deshmukh Ma’am </a:t>
            </a:r>
          </a:p>
          <a:p>
            <a:pPr algn="ctr">
              <a:lnSpc>
                <a:spcPts val="6741"/>
              </a:lnSpc>
            </a:pPr>
            <a:r>
              <a:rPr lang="en-US" sz="3399">
                <a:solidFill>
                  <a:srgbClr val="F8DCBF"/>
                </a:solidFill>
                <a:latin typeface="Canva Sans"/>
                <a:ea typeface="Canva Sans"/>
                <a:cs typeface="Canva Sans"/>
                <a:sym typeface="Canva Sans"/>
              </a:rPr>
              <a:t>Department of Computer Science &amp;</a:t>
            </a:r>
          </a:p>
          <a:p>
            <a:pPr algn="ctr">
              <a:lnSpc>
                <a:spcPts val="1699"/>
              </a:lnSpc>
            </a:pPr>
            <a:r>
              <a:rPr lang="en-US" sz="3399">
                <a:solidFill>
                  <a:srgbClr val="F8DCBF"/>
                </a:solidFill>
                <a:latin typeface="Canva Sans"/>
                <a:ea typeface="Canva Sans"/>
                <a:cs typeface="Canva Sans"/>
                <a:sym typeface="Canva Sans"/>
              </a:rPr>
              <a:t>Engineering, COEP Technological University,</a:t>
            </a:r>
          </a:p>
          <a:p>
            <a:pPr algn="ctr">
              <a:lnSpc>
                <a:spcPts val="5048"/>
              </a:lnSpc>
            </a:pPr>
            <a:r>
              <a:rPr lang="en-US" sz="3399">
                <a:solidFill>
                  <a:srgbClr val="F8DCBF"/>
                </a:solidFill>
                <a:latin typeface="Canva Sans"/>
                <a:ea typeface="Canva Sans"/>
                <a:cs typeface="Canva Sans"/>
                <a:sym typeface="Canva Sans"/>
              </a:rPr>
              <a:t>Pune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70575" y="1114425"/>
            <a:ext cx="16174952" cy="828675"/>
          </a:xfrm>
          <a:prstGeom prst="rect">
            <a:avLst/>
          </a:prstGeom>
        </p:spPr>
        <p:txBody>
          <a:bodyPr lIns="0" tIns="0" rIns="0" bIns="0" rtlCol="0" anchor="t">
            <a:spAutoFit/>
          </a:bodyPr>
          <a:lstStyle/>
          <a:p>
            <a:pPr algn="l">
              <a:lnSpc>
                <a:spcPts val="6300"/>
              </a:lnSpc>
            </a:pPr>
            <a:r>
              <a:rPr lang="en-US" sz="6000" b="1">
                <a:solidFill>
                  <a:srgbClr val="F8DCBF"/>
                </a:solidFill>
                <a:latin typeface="Canva Sans Bold"/>
                <a:ea typeface="Canva Sans Bold"/>
                <a:cs typeface="Canva Sans Bold"/>
                <a:sym typeface="Canva Sans Bold"/>
              </a:rPr>
              <a:t>Motion Magnification &amp; Video Processing</a:t>
            </a:r>
          </a:p>
        </p:txBody>
      </p:sp>
      <p:sp>
        <p:nvSpPr>
          <p:cNvPr id="7" name="TextBox 7"/>
          <p:cNvSpPr txBox="1"/>
          <p:nvPr/>
        </p:nvSpPr>
        <p:spPr>
          <a:xfrm>
            <a:off x="3147686" y="2360673"/>
            <a:ext cx="10150553" cy="5508504"/>
          </a:xfrm>
          <a:prstGeom prst="rect">
            <a:avLst/>
          </a:prstGeom>
        </p:spPr>
        <p:txBody>
          <a:bodyPr lIns="0" tIns="0" rIns="0" bIns="0" rtlCol="0" anchor="t">
            <a:spAutoFit/>
          </a:bodyPr>
          <a:lstStyle/>
          <a:p>
            <a:pPr algn="l">
              <a:lnSpc>
                <a:spcPts val="4415"/>
              </a:lnSpc>
            </a:pPr>
            <a:endParaRP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Stacked 300 preprocessed frames to form an aligned facial video.</a:t>
            </a:r>
          </a:p>
          <a:p>
            <a:pPr algn="l">
              <a:lnSpc>
                <a:spcPts val="4415"/>
              </a:lnSpc>
            </a:pPr>
            <a:endParaRPr lang="en-US" sz="3199">
              <a:solidFill>
                <a:srgbClr val="F8DCBF"/>
              </a:solidFill>
              <a:latin typeface="Canva Sans"/>
              <a:ea typeface="Canva Sans"/>
              <a:cs typeface="Canva Sans"/>
              <a:sym typeface="Canva Sans"/>
            </a:endParaRP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Applied a motion magnification algorithm to amplify subtle facial motions.</a:t>
            </a:r>
          </a:p>
          <a:p>
            <a:pPr algn="l">
              <a:lnSpc>
                <a:spcPts val="4415"/>
              </a:lnSpc>
            </a:pPr>
            <a:endParaRPr lang="en-US" sz="3199">
              <a:solidFill>
                <a:srgbClr val="F8DCBF"/>
              </a:solidFill>
              <a:latin typeface="Canva Sans"/>
              <a:ea typeface="Canva Sans"/>
              <a:cs typeface="Canva Sans"/>
              <a:sym typeface="Canva Sans"/>
            </a:endParaRP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This algorithm acts as a visual motion microscope, enhancing minor deformations.</a:t>
            </a:r>
          </a:p>
          <a:p>
            <a:pPr algn="l">
              <a:lnSpc>
                <a:spcPts val="4415"/>
              </a:lnSpc>
            </a:pPr>
            <a:endParaRPr lang="en-US" sz="3199">
              <a:solidFill>
                <a:srgbClr val="F8DCBF"/>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113329E8-4983-1344-B798-531A7AD8B08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F7D0072-1D6C-424E-947C-302D27ADF9B6}"/>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F241EBD0-7AFE-A01C-7F44-A5658BE613E7}"/>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6F393B6A-CC95-B83C-8C56-AF593EA62E54}"/>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2186E3AB-E67A-3CC1-CA5E-435BFB9384C4}"/>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7" name="TextBox 6">
            <a:extLst>
              <a:ext uri="{FF2B5EF4-FFF2-40B4-BE49-F238E27FC236}">
                <a16:creationId xmlns:a16="http://schemas.microsoft.com/office/drawing/2014/main" id="{1CAAB5ED-0DC4-A800-B2EF-BE0F374148F7}"/>
              </a:ext>
            </a:extLst>
          </p:cNvPr>
          <p:cNvSpPr txBox="1"/>
          <p:nvPr/>
        </p:nvSpPr>
        <p:spPr>
          <a:xfrm>
            <a:off x="1668255" y="291188"/>
            <a:ext cx="15235354" cy="828675"/>
          </a:xfrm>
          <a:prstGeom prst="rect">
            <a:avLst/>
          </a:prstGeom>
        </p:spPr>
        <p:txBody>
          <a:bodyPr lIns="0" tIns="0" rIns="0" bIns="0" rtlCol="0" anchor="t">
            <a:spAutoFit/>
          </a:bodyPr>
          <a:lstStyle/>
          <a:p>
            <a:pPr>
              <a:lnSpc>
                <a:spcPts val="6300"/>
              </a:lnSpc>
            </a:pPr>
            <a:r>
              <a:rPr lang="en-US" sz="6000" b="1">
                <a:solidFill>
                  <a:srgbClr val="F8DCBF"/>
                </a:solidFill>
                <a:latin typeface="Canva Sans Bold"/>
                <a:sym typeface="Canva Sans Bold"/>
              </a:rPr>
              <a:t>Align Face Video</a:t>
            </a:r>
            <a:endParaRPr lang="en-US"/>
          </a:p>
        </p:txBody>
      </p:sp>
      <p:pic>
        <p:nvPicPr>
          <p:cNvPr id="8" name="057">
            <a:hlinkClick r:id="" action="ppaction://media"/>
            <a:extLst>
              <a:ext uri="{FF2B5EF4-FFF2-40B4-BE49-F238E27FC236}">
                <a16:creationId xmlns:a16="http://schemas.microsoft.com/office/drawing/2014/main" id="{C8CB44A2-7EC5-65A1-BD4B-45369D352DA1}"/>
              </a:ext>
            </a:extLst>
          </p:cNvPr>
          <p:cNvPicPr>
            <a:picLocks noChangeAspect="1"/>
          </p:cNvPicPr>
          <p:nvPr>
            <a:videoFile r:link="rId1"/>
            <p:extLst>
              <p:ext uri="{DAA4B4D4-6D71-4841-9C94-3DE7FCFB9230}">
                <p14:media xmlns:p14="http://schemas.microsoft.com/office/powerpoint/2010/main" r:embed="rId2">
                  <p14:trim end="9000"/>
                </p14:media>
              </p:ext>
            </p:extLst>
          </p:nvPr>
        </p:nvPicPr>
        <p:blipFill>
          <a:blip r:embed="rId4"/>
          <a:stretch>
            <a:fillRect/>
          </a:stretch>
        </p:blipFill>
        <p:spPr>
          <a:xfrm>
            <a:off x="5059303" y="1503153"/>
            <a:ext cx="7132637" cy="8229600"/>
          </a:xfrm>
          <a:prstGeom prst="rect">
            <a:avLst/>
          </a:prstGeom>
        </p:spPr>
      </p:pic>
    </p:spTree>
    <p:extLst>
      <p:ext uri="{BB962C8B-B14F-4D97-AF65-F5344CB8AC3E}">
        <p14:creationId xmlns:p14="http://schemas.microsoft.com/office/powerpoint/2010/main" val="370301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CF837509-6C40-BA3F-4E08-9256F6E7294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B555C1-8B43-4E39-183A-655B10230BC0}"/>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04220C48-A392-77E6-6C09-8B4FFEEF68BC}"/>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53E304AF-2E6A-71F3-4568-2900C41F5613}"/>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E9206907-527C-D21E-C56E-93333948908C}"/>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7" name="TextBox 6">
            <a:extLst>
              <a:ext uri="{FF2B5EF4-FFF2-40B4-BE49-F238E27FC236}">
                <a16:creationId xmlns:a16="http://schemas.microsoft.com/office/drawing/2014/main" id="{E81354F1-CA65-1164-C7ED-70D1D5C23BE0}"/>
              </a:ext>
            </a:extLst>
          </p:cNvPr>
          <p:cNvSpPr txBox="1"/>
          <p:nvPr/>
        </p:nvSpPr>
        <p:spPr>
          <a:xfrm>
            <a:off x="1668255" y="291188"/>
            <a:ext cx="15235354" cy="828675"/>
          </a:xfrm>
          <a:prstGeom prst="rect">
            <a:avLst/>
          </a:prstGeom>
        </p:spPr>
        <p:txBody>
          <a:bodyPr lIns="0" tIns="0" rIns="0" bIns="0" rtlCol="0" anchor="t">
            <a:spAutoFit/>
          </a:bodyPr>
          <a:lstStyle/>
          <a:p>
            <a:pPr>
              <a:lnSpc>
                <a:spcPts val="6300"/>
              </a:lnSpc>
            </a:pPr>
            <a:r>
              <a:rPr lang="en-US" sz="6000" b="1">
                <a:solidFill>
                  <a:srgbClr val="F8DCBF"/>
                </a:solidFill>
                <a:latin typeface="Canva Sans Bold"/>
                <a:sym typeface="Canva Sans Bold"/>
              </a:rPr>
              <a:t>Motion Magnification Video</a:t>
            </a:r>
            <a:endParaRPr lang="en-US"/>
          </a:p>
        </p:txBody>
      </p:sp>
      <p:pic>
        <p:nvPicPr>
          <p:cNvPr id="6" name="057_color_evm_2025-03-11-18-50-57">
            <a:hlinkClick r:id="" action="ppaction://media"/>
            <a:extLst>
              <a:ext uri="{FF2B5EF4-FFF2-40B4-BE49-F238E27FC236}">
                <a16:creationId xmlns:a16="http://schemas.microsoft.com/office/drawing/2014/main" id="{A9BBD686-6B2B-6252-25AD-3C07DE750FAF}"/>
              </a:ext>
            </a:extLst>
          </p:cNvPr>
          <p:cNvPicPr>
            <a:picLocks noChangeAspect="1"/>
          </p:cNvPicPr>
          <p:nvPr>
            <a:videoFile r:link="rId1"/>
            <p:extLst>
              <p:ext uri="{DAA4B4D4-6D71-4841-9C94-3DE7FCFB9230}">
                <p14:media xmlns:p14="http://schemas.microsoft.com/office/powerpoint/2010/main" r:embed="rId2">
                  <p14:trim end="7000"/>
                </p14:media>
              </p:ext>
            </p:extLst>
          </p:nvPr>
        </p:nvPicPr>
        <p:blipFill>
          <a:blip r:embed="rId4"/>
          <a:stretch>
            <a:fillRect/>
          </a:stretch>
        </p:blipFill>
        <p:spPr>
          <a:xfrm>
            <a:off x="5576888" y="1632549"/>
            <a:ext cx="7132637" cy="8229600"/>
          </a:xfrm>
          <a:prstGeom prst="rect">
            <a:avLst/>
          </a:prstGeom>
        </p:spPr>
      </p:pic>
    </p:spTree>
    <p:extLst>
      <p:ext uri="{BB962C8B-B14F-4D97-AF65-F5344CB8AC3E}">
        <p14:creationId xmlns:p14="http://schemas.microsoft.com/office/powerpoint/2010/main" val="208483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228725"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rPPG Map Formation</a:t>
            </a:r>
          </a:p>
        </p:txBody>
      </p:sp>
      <p:sp>
        <p:nvSpPr>
          <p:cNvPr id="7" name="TextBox 7"/>
          <p:cNvSpPr txBox="1"/>
          <p:nvPr/>
        </p:nvSpPr>
        <p:spPr>
          <a:xfrm>
            <a:off x="3147686" y="1762747"/>
            <a:ext cx="11474532" cy="7864461"/>
          </a:xfrm>
          <a:prstGeom prst="rect">
            <a:avLst/>
          </a:prstGeom>
        </p:spPr>
        <p:txBody>
          <a:bodyPr lIns="0" tIns="0" rIns="0" bIns="0" rtlCol="0" anchor="t">
            <a:spAutoFit/>
          </a:bodyPr>
          <a:lstStyle/>
          <a:p>
            <a:pPr algn="l">
              <a:lnSpc>
                <a:spcPts val="4415"/>
              </a:lnSpc>
            </a:pPr>
            <a:endParaRPr/>
          </a:p>
          <a:p>
            <a:pPr marL="690245" lvl="1" indent="-344805">
              <a:lnSpc>
                <a:spcPts val="4415"/>
              </a:lnSpc>
              <a:buFont typeface="Arial"/>
              <a:buChar char="•"/>
            </a:pPr>
            <a:r>
              <a:rPr lang="en-US" sz="3150">
                <a:solidFill>
                  <a:srgbClr val="F8DCBF"/>
                </a:solidFill>
                <a:latin typeface="Canva Sans"/>
                <a:ea typeface="Canva Sans"/>
                <a:cs typeface="Canva Sans"/>
                <a:sym typeface="Canva Sans"/>
              </a:rPr>
              <a:t>Each frame divided into 25 (N) rectangular blocks (Regions of Interest - ROI) (5x5 grid)</a:t>
            </a:r>
            <a:endParaRPr lang="en-US" sz="3150">
              <a:solidFill>
                <a:srgbClr val="F8DCBF"/>
              </a:solidFill>
              <a:latin typeface="Canva Sans"/>
              <a:ea typeface="Canva Sans"/>
              <a:cs typeface="Canva Sans"/>
            </a:endParaRPr>
          </a:p>
          <a:p>
            <a:pPr algn="l">
              <a:lnSpc>
                <a:spcPts val="4415"/>
              </a:lnSpc>
            </a:pPr>
            <a:endParaRPr lang="en-US" sz="3199">
              <a:solidFill>
                <a:srgbClr val="F8DCBF"/>
              </a:solidFill>
              <a:latin typeface="Canva Sans"/>
              <a:ea typeface="Canva Sans"/>
              <a:cs typeface="Canva Sans"/>
              <a:sym typeface="Canva Sans"/>
            </a:endParaRPr>
          </a:p>
          <a:p>
            <a:pPr marL="690245" lvl="1" indent="-344805" algn="l">
              <a:lnSpc>
                <a:spcPts val="4415"/>
              </a:lnSpc>
              <a:buFont typeface="Arial"/>
              <a:buChar char="•"/>
            </a:pPr>
            <a:r>
              <a:rPr lang="en-US" sz="3150">
                <a:solidFill>
                  <a:srgbClr val="F8DCBF"/>
                </a:solidFill>
                <a:latin typeface="Canva Sans"/>
                <a:ea typeface="Canva Sans"/>
                <a:cs typeface="Canva Sans"/>
                <a:sym typeface="Canva Sans"/>
              </a:rPr>
              <a:t>Applied average pooling independently to each block across RGB color channels.</a:t>
            </a:r>
            <a:endParaRPr lang="en-US" sz="3150">
              <a:solidFill>
                <a:srgbClr val="F8DCBF"/>
              </a:solidFill>
              <a:latin typeface="Canva Sans"/>
              <a:ea typeface="Canva Sans"/>
              <a:cs typeface="Canva Sans"/>
            </a:endParaRPr>
          </a:p>
          <a:p>
            <a:pPr algn="l">
              <a:lnSpc>
                <a:spcPts val="4415"/>
              </a:lnSpc>
            </a:pPr>
            <a:endParaRPr lang="en-US" sz="3199">
              <a:solidFill>
                <a:srgbClr val="F8DCBF"/>
              </a:solidFill>
              <a:latin typeface="Canva Sans"/>
              <a:ea typeface="Canva Sans"/>
              <a:cs typeface="Canva Sans"/>
              <a:sym typeface="Canva Sans"/>
            </a:endParaRPr>
          </a:p>
          <a:p>
            <a:pPr marL="690245" lvl="1" indent="-344805" algn="l">
              <a:lnSpc>
                <a:spcPts val="4415"/>
              </a:lnSpc>
              <a:buFont typeface="Arial"/>
              <a:buChar char="•"/>
            </a:pPr>
            <a:r>
              <a:rPr lang="en-US" sz="3150">
                <a:solidFill>
                  <a:srgbClr val="F8DCBF"/>
                </a:solidFill>
                <a:latin typeface="Canva Sans"/>
                <a:ea typeface="Canva Sans"/>
                <a:cs typeface="Canva Sans"/>
                <a:sym typeface="Canva Sans"/>
              </a:rPr>
              <a:t>Generated an </a:t>
            </a:r>
            <a:r>
              <a:rPr lang="en-US" sz="3150" err="1">
                <a:solidFill>
                  <a:srgbClr val="F8DCBF"/>
                </a:solidFill>
                <a:latin typeface="Canva Sans"/>
                <a:ea typeface="Canva Sans"/>
                <a:cs typeface="Canva Sans"/>
                <a:sym typeface="Canva Sans"/>
              </a:rPr>
              <a:t>rPPG</a:t>
            </a:r>
            <a:r>
              <a:rPr lang="en-US" sz="3150">
                <a:solidFill>
                  <a:srgbClr val="F8DCBF"/>
                </a:solidFill>
                <a:latin typeface="Canva Sans"/>
                <a:ea typeface="Canva Sans"/>
                <a:cs typeface="Canva Sans"/>
                <a:sym typeface="Canva Sans"/>
              </a:rPr>
              <a:t> (Remote Photoplethysmography) map to capture temporal variations.</a:t>
            </a:r>
            <a:endParaRPr lang="en-US" sz="3150">
              <a:solidFill>
                <a:srgbClr val="F8DCBF"/>
              </a:solidFill>
              <a:latin typeface="Canva Sans"/>
              <a:ea typeface="Canva Sans"/>
              <a:cs typeface="Canva Sans"/>
            </a:endParaRPr>
          </a:p>
          <a:p>
            <a:pPr marL="1381125" lvl="2" indent="-460375" algn="l">
              <a:lnSpc>
                <a:spcPts val="4415"/>
              </a:lnSpc>
              <a:buFont typeface="Arial"/>
              <a:buChar char="⚬"/>
            </a:pPr>
            <a:r>
              <a:rPr lang="en-US" sz="3150">
                <a:solidFill>
                  <a:srgbClr val="F8DCBF"/>
                </a:solidFill>
                <a:latin typeface="Canva Sans"/>
                <a:ea typeface="Canva Sans"/>
                <a:cs typeface="Canva Sans"/>
                <a:sym typeface="Canva Sans"/>
              </a:rPr>
              <a:t>Final </a:t>
            </a:r>
            <a:r>
              <a:rPr lang="en-US" sz="3150" err="1">
                <a:solidFill>
                  <a:srgbClr val="F8DCBF"/>
                </a:solidFill>
                <a:latin typeface="Canva Sans"/>
                <a:ea typeface="Canva Sans"/>
                <a:cs typeface="Canva Sans"/>
                <a:sym typeface="Canva Sans"/>
              </a:rPr>
              <a:t>rPPG</a:t>
            </a:r>
            <a:r>
              <a:rPr lang="en-US" sz="3150">
                <a:solidFill>
                  <a:srgbClr val="F8DCBF"/>
                </a:solidFill>
                <a:latin typeface="Canva Sans"/>
                <a:ea typeface="Canva Sans"/>
                <a:cs typeface="Canva Sans"/>
                <a:sym typeface="Canva Sans"/>
              </a:rPr>
              <a:t> map size:(2N - 1) × T × C</a:t>
            </a:r>
            <a:endParaRPr lang="en-US" sz="3150">
              <a:solidFill>
                <a:srgbClr val="F8DCBF"/>
              </a:solidFill>
              <a:latin typeface="Canva Sans"/>
              <a:ea typeface="Canva Sans"/>
              <a:cs typeface="Canva Sans"/>
            </a:endParaRPr>
          </a:p>
          <a:p>
            <a:pPr marL="1381125" lvl="2" indent="-460375" algn="l">
              <a:lnSpc>
                <a:spcPts val="4415"/>
              </a:lnSpc>
              <a:buFont typeface="Arial"/>
              <a:buChar char="⚬"/>
            </a:pPr>
            <a:r>
              <a:rPr lang="en-US" sz="3150">
                <a:solidFill>
                  <a:srgbClr val="F8DCBF"/>
                </a:solidFill>
                <a:latin typeface="Canva Sans"/>
                <a:ea typeface="Canva Sans"/>
                <a:cs typeface="Canva Sans"/>
                <a:sym typeface="Canva Sans"/>
              </a:rPr>
              <a:t>Where N = Number of ROIs, T = Number of frames, C = Number of color channels.</a:t>
            </a:r>
            <a:endParaRPr lang="en-US" sz="3150">
              <a:solidFill>
                <a:srgbClr val="F8DCBF"/>
              </a:solidFill>
              <a:latin typeface="Canva Sans"/>
              <a:ea typeface="Canva Sans"/>
              <a:cs typeface="Canva Sans"/>
            </a:endParaRPr>
          </a:p>
          <a:p>
            <a:pPr algn="l">
              <a:lnSpc>
                <a:spcPts val="4415"/>
              </a:lnSpc>
            </a:pPr>
            <a:endParaRPr lang="en-US" sz="3199">
              <a:solidFill>
                <a:srgbClr val="F8DCBF"/>
              </a:solidFill>
              <a:latin typeface="Canva Sans"/>
              <a:ea typeface="Canva Sans"/>
              <a:cs typeface="Canva Sans"/>
              <a:sym typeface="Canva Sans"/>
            </a:endParaRPr>
          </a:p>
          <a:p>
            <a:pPr algn="l">
              <a:lnSpc>
                <a:spcPts val="4415"/>
              </a:lnSpc>
            </a:pPr>
            <a:endParaRPr lang="en-US" sz="3199">
              <a:solidFill>
                <a:srgbClr val="F8DCBF"/>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3B48F44A-5BB3-2ED5-2406-B445D248761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A14D14-B4A4-F6A6-59EC-8F5C859B0E70}"/>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6233324D-745F-7B5F-1F7F-C898C0003B9C}"/>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CA69D71E-54AB-D8BA-9BB1-ECC9DBA34839}"/>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A9DADD8C-303D-044B-5A98-9A1D079033F4}"/>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8C34408B-E49C-F7B0-8401-A952678C4A9E}"/>
              </a:ext>
            </a:extLst>
          </p:cNvPr>
          <p:cNvSpPr txBox="1"/>
          <p:nvPr/>
        </p:nvSpPr>
        <p:spPr>
          <a:xfrm>
            <a:off x="228725"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rPPG Map Formation</a:t>
            </a:r>
          </a:p>
        </p:txBody>
      </p:sp>
      <p:sp>
        <p:nvSpPr>
          <p:cNvPr id="7" name="TextBox 7">
            <a:extLst>
              <a:ext uri="{FF2B5EF4-FFF2-40B4-BE49-F238E27FC236}">
                <a16:creationId xmlns:a16="http://schemas.microsoft.com/office/drawing/2014/main" id="{4FB81130-DDD6-A930-8599-FA0AC002D053}"/>
              </a:ext>
            </a:extLst>
          </p:cNvPr>
          <p:cNvSpPr txBox="1"/>
          <p:nvPr/>
        </p:nvSpPr>
        <p:spPr>
          <a:xfrm>
            <a:off x="9143045" y="1503954"/>
            <a:ext cx="8067099" cy="3665875"/>
          </a:xfrm>
          <a:prstGeom prst="rect">
            <a:avLst/>
          </a:prstGeom>
        </p:spPr>
        <p:txBody>
          <a:bodyPr wrap="square" lIns="0" tIns="0" rIns="0" bIns="0" rtlCol="0" anchor="t">
            <a:spAutoFit/>
          </a:bodyPr>
          <a:lstStyle/>
          <a:p>
            <a:pPr algn="l">
              <a:lnSpc>
                <a:spcPts val="4415"/>
              </a:lnSpc>
            </a:pPr>
            <a:endParaRPr/>
          </a:p>
          <a:p>
            <a:r>
              <a:rPr lang="en-US" sz="3150">
                <a:solidFill>
                  <a:srgbClr val="F8DCBF"/>
                </a:solidFill>
                <a:latin typeface="Canva Sans"/>
                <a:ea typeface="Canva Sans"/>
                <a:cs typeface="Canva Sans"/>
              </a:rPr>
              <a:t>…..With the shape </a:t>
            </a:r>
          </a:p>
          <a:p>
            <a:r>
              <a:rPr lang="en-US" sz="3150">
                <a:solidFill>
                  <a:srgbClr val="F8DCBF"/>
                </a:solidFill>
                <a:latin typeface="Consolas"/>
                <a:ea typeface="Canva Sans"/>
                <a:cs typeface="Canva Sans"/>
              </a:rPr>
              <a:t>(300, 25, num_of_videos)
</a:t>
            </a:r>
          </a:p>
          <a:p>
            <a:br>
              <a:rPr lang="en-US"/>
            </a:br>
            <a:endParaRPr lang="en-US"/>
          </a:p>
          <a:p>
            <a:pPr>
              <a:lnSpc>
                <a:spcPts val="4415"/>
              </a:lnSpc>
            </a:pPr>
            <a:endParaRPr lang="en-US" sz="3150">
              <a:solidFill>
                <a:srgbClr val="F8DCBF"/>
              </a:solidFill>
              <a:latin typeface="Canva Sans"/>
              <a:ea typeface="Canva Sans"/>
              <a:cs typeface="Canva Sans"/>
            </a:endParaRPr>
          </a:p>
          <a:p>
            <a:pPr algn="l">
              <a:lnSpc>
                <a:spcPts val="4415"/>
              </a:lnSpc>
            </a:pPr>
            <a:endParaRPr lang="en-US" sz="3199">
              <a:solidFill>
                <a:srgbClr val="F8DCBF"/>
              </a:solidFill>
              <a:latin typeface="Canva Sans"/>
              <a:ea typeface="Canva Sans"/>
              <a:cs typeface="Canva Sans"/>
              <a:sym typeface="Canva Sans"/>
            </a:endParaRPr>
          </a:p>
        </p:txBody>
      </p:sp>
      <p:pic>
        <p:nvPicPr>
          <p:cNvPr id="8" name="Picture 7" descr="A screenshot of a computer screen&#10;&#10;AI-generated content may be incorrect.">
            <a:extLst>
              <a:ext uri="{FF2B5EF4-FFF2-40B4-BE49-F238E27FC236}">
                <a16:creationId xmlns:a16="http://schemas.microsoft.com/office/drawing/2014/main" id="{2F3E4A8E-57B6-6165-4861-8CCFC36B1086}"/>
              </a:ext>
            </a:extLst>
          </p:cNvPr>
          <p:cNvPicPr>
            <a:picLocks noChangeAspect="1"/>
          </p:cNvPicPr>
          <p:nvPr/>
        </p:nvPicPr>
        <p:blipFill>
          <a:blip r:embed="rId2"/>
          <a:stretch>
            <a:fillRect/>
          </a:stretch>
        </p:blipFill>
        <p:spPr>
          <a:xfrm>
            <a:off x="810523" y="1500277"/>
            <a:ext cx="8105235" cy="8429445"/>
          </a:xfrm>
          <a:prstGeom prst="rect">
            <a:avLst/>
          </a:prstGeom>
        </p:spPr>
      </p:pic>
    </p:spTree>
    <p:extLst>
      <p:ext uri="{BB962C8B-B14F-4D97-AF65-F5344CB8AC3E}">
        <p14:creationId xmlns:p14="http://schemas.microsoft.com/office/powerpoint/2010/main" val="17218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1311952" y="1987020"/>
            <a:ext cx="14272281" cy="3692953"/>
          </a:xfrm>
          <a:custGeom>
            <a:avLst/>
            <a:gdLst/>
            <a:ahLst/>
            <a:cxnLst/>
            <a:rect l="l" t="t" r="r" b="b"/>
            <a:pathLst>
              <a:path w="14272281" h="3692953">
                <a:moveTo>
                  <a:pt x="0" y="0"/>
                </a:moveTo>
                <a:lnTo>
                  <a:pt x="14272281" y="0"/>
                </a:lnTo>
                <a:lnTo>
                  <a:pt x="14272281" y="3692953"/>
                </a:lnTo>
                <a:lnTo>
                  <a:pt x="0" y="3692953"/>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822668" y="1856188"/>
            <a:ext cx="15273360" cy="2745642"/>
          </a:xfrm>
          <a:prstGeom prst="rect">
            <a:avLst/>
          </a:prstGeom>
        </p:spPr>
        <p:txBody>
          <a:bodyPr lIns="0" tIns="0" rIns="0" bIns="0" rtlCol="0" anchor="t">
            <a:spAutoFit/>
          </a:bodyPr>
          <a:lstStyle/>
          <a:p>
            <a:pPr algn="l">
              <a:lnSpc>
                <a:spcPts val="11064"/>
              </a:lnSpc>
            </a:pPr>
            <a:r>
              <a:rPr lang="en-US" sz="7903" b="1">
                <a:solidFill>
                  <a:srgbClr val="F8DCBF"/>
                </a:solidFill>
                <a:latin typeface="Canva Sans Bold"/>
                <a:ea typeface="Canva Sans Bold"/>
                <a:cs typeface="Canva Sans Bold"/>
                <a:sym typeface="Canva Sans Bold"/>
              </a:rPr>
              <a:t>                Methodology: </a:t>
            </a:r>
          </a:p>
          <a:p>
            <a:pPr algn="l">
              <a:lnSpc>
                <a:spcPts val="11064"/>
              </a:lnSpc>
            </a:pPr>
            <a:r>
              <a:rPr lang="en-US" sz="7903" b="1">
                <a:solidFill>
                  <a:srgbClr val="F8DCBF"/>
                </a:solidFill>
                <a:latin typeface="Canva Sans Bold"/>
                <a:ea typeface="Canva Sans Bold"/>
                <a:cs typeface="Canva Sans Bold"/>
                <a:sym typeface="Canva Sans Bold"/>
              </a:rPr>
              <a:t>Approach and Implementation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76200" y="1409700"/>
            <a:ext cx="18211800" cy="5791200"/>
          </a:xfrm>
          <a:custGeom>
            <a:avLst/>
            <a:gdLst/>
            <a:ahLst/>
            <a:cxnLst/>
            <a:rect l="l" t="t" r="r" b="b"/>
            <a:pathLst>
              <a:path w="18288000" h="2950366">
                <a:moveTo>
                  <a:pt x="0" y="0"/>
                </a:moveTo>
                <a:lnTo>
                  <a:pt x="18288000" y="0"/>
                </a:lnTo>
                <a:lnTo>
                  <a:pt x="18288000" y="2950366"/>
                </a:lnTo>
                <a:lnTo>
                  <a:pt x="0" y="2950366"/>
                </a:lnTo>
                <a:lnTo>
                  <a:pt x="0" y="0"/>
                </a:lnTo>
                <a:close/>
              </a:path>
            </a:pathLst>
          </a:custGeom>
          <a:blipFill>
            <a:blip r:embed="rId2"/>
            <a:stretch>
              <a:fillRect l="-367" t="-3808" r="-367"/>
            </a:stretch>
          </a:blipFill>
        </p:spPr>
        <p:txBody>
          <a:bodyPr/>
          <a:lstStyle/>
          <a:p>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152400" y="1714500"/>
            <a:ext cx="17907000" cy="6248400"/>
          </a:xfrm>
          <a:custGeom>
            <a:avLst/>
            <a:gdLst/>
            <a:ahLst/>
            <a:cxnLst/>
            <a:rect l="l" t="t" r="r" b="b"/>
            <a:pathLst>
              <a:path w="15623255" h="2695528">
                <a:moveTo>
                  <a:pt x="0" y="0"/>
                </a:moveTo>
                <a:lnTo>
                  <a:pt x="15623255" y="0"/>
                </a:lnTo>
                <a:lnTo>
                  <a:pt x="15623255" y="2695528"/>
                </a:lnTo>
                <a:lnTo>
                  <a:pt x="0" y="2695528"/>
                </a:lnTo>
                <a:lnTo>
                  <a:pt x="0" y="0"/>
                </a:lnTo>
                <a:close/>
              </a:path>
            </a:pathLst>
          </a:custGeom>
          <a:blipFill>
            <a:blip r:embed="rId2"/>
            <a:stretch>
              <a:fillRect l="-352" r="-352" b="-2144"/>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2598DAA2-3FB5-938C-2B24-2682CC671C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18A54ED-0592-2EA7-23D8-A920B595C598}"/>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18AAE4E9-C7B2-3FF6-A370-955F1F00CCC6}"/>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426D5E6E-BCDD-B456-89AA-F0446B0301A2}"/>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B92FFB6D-CBFD-C6C4-36FB-EEE3C9A4F67B}"/>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7" name="TextBox 7">
            <a:extLst>
              <a:ext uri="{FF2B5EF4-FFF2-40B4-BE49-F238E27FC236}">
                <a16:creationId xmlns:a16="http://schemas.microsoft.com/office/drawing/2014/main" id="{8EF4BDD2-72D0-5E79-2B13-E58D00536B44}"/>
              </a:ext>
            </a:extLst>
          </p:cNvPr>
          <p:cNvSpPr txBox="1"/>
          <p:nvPr/>
        </p:nvSpPr>
        <p:spPr>
          <a:xfrm>
            <a:off x="0" y="6007013"/>
            <a:ext cx="17775549" cy="1692771"/>
          </a:xfrm>
          <a:prstGeom prst="rect">
            <a:avLst/>
          </a:prstGeom>
        </p:spPr>
        <p:txBody>
          <a:bodyPr lIns="0" tIns="0" rIns="0" bIns="0" rtlCol="0" anchor="t">
            <a:spAutoFit/>
          </a:bodyPr>
          <a:lstStyle/>
          <a:p>
            <a:pPr algn="l">
              <a:lnSpc>
                <a:spcPts val="4415"/>
              </a:lnSpc>
            </a:pPr>
            <a:endParaRPr lang="en-GB" sz="4000"/>
          </a:p>
          <a:p>
            <a:pPr marL="345411" lvl="1" algn="l">
              <a:lnSpc>
                <a:spcPts val="4415"/>
              </a:lnSpc>
            </a:pPr>
            <a:r>
              <a:rPr lang="en-GB" sz="4000">
                <a:solidFill>
                  <a:srgbClr val="F8DCBF"/>
                </a:solidFill>
                <a:latin typeface="Canva Sans"/>
                <a:ea typeface="Canva Sans"/>
                <a:cs typeface="Canva Sans"/>
                <a:sym typeface="Canva Sans"/>
              </a:rPr>
              <a:t>Two real-fake video pairs, their MMST maps and the </a:t>
            </a:r>
            <a:r>
              <a:rPr lang="en-GB" sz="4000" err="1">
                <a:solidFill>
                  <a:srgbClr val="F8DCBF"/>
                </a:solidFill>
                <a:latin typeface="Canva Sans"/>
                <a:ea typeface="Canva Sans"/>
                <a:cs typeface="Canva Sans"/>
                <a:sym typeface="Canva Sans"/>
              </a:rPr>
              <a:t>colorful</a:t>
            </a:r>
            <a:r>
              <a:rPr lang="en-GB" sz="4000">
                <a:solidFill>
                  <a:srgbClr val="F8DCBF"/>
                </a:solidFill>
                <a:latin typeface="Canva Sans"/>
                <a:ea typeface="Canva Sans"/>
                <a:cs typeface="Canva Sans"/>
                <a:sym typeface="Canva Sans"/>
              </a:rPr>
              <a:t> difference maps between real and fake</a:t>
            </a:r>
          </a:p>
        </p:txBody>
      </p:sp>
      <p:pic>
        <p:nvPicPr>
          <p:cNvPr id="8" name="Picture 7">
            <a:extLst>
              <a:ext uri="{FF2B5EF4-FFF2-40B4-BE49-F238E27FC236}">
                <a16:creationId xmlns:a16="http://schemas.microsoft.com/office/drawing/2014/main" id="{4CFCF8C8-9504-A350-ABA4-D66087AEB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18" y="875060"/>
            <a:ext cx="13851108" cy="4924491"/>
          </a:xfrm>
          <a:prstGeom prst="rect">
            <a:avLst/>
          </a:prstGeom>
        </p:spPr>
      </p:pic>
    </p:spTree>
    <p:extLst>
      <p:ext uri="{BB962C8B-B14F-4D97-AF65-F5344CB8AC3E}">
        <p14:creationId xmlns:p14="http://schemas.microsoft.com/office/powerpoint/2010/main" val="313230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1449213" y="1028700"/>
            <a:ext cx="24446932" cy="17960464"/>
          </a:xfrm>
          <a:custGeom>
            <a:avLst/>
            <a:gdLst/>
            <a:ahLst/>
            <a:cxnLst/>
            <a:rect l="l" t="t" r="r" b="b"/>
            <a:pathLst>
              <a:path w="24446932" h="17960464">
                <a:moveTo>
                  <a:pt x="0" y="0"/>
                </a:moveTo>
                <a:lnTo>
                  <a:pt x="24446932" y="0"/>
                </a:lnTo>
                <a:lnTo>
                  <a:pt x="24446932" y="17960464"/>
                </a:lnTo>
                <a:lnTo>
                  <a:pt x="0" y="17960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42870"/>
            <a:ext cx="5871277" cy="1024318"/>
          </a:xfrm>
          <a:prstGeom prst="rect">
            <a:avLst/>
          </a:prstGeom>
        </p:spPr>
        <p:txBody>
          <a:bodyPr lIns="0" tIns="0" rIns="0" bIns="0" rtlCol="0" anchor="t">
            <a:spAutoFit/>
          </a:bodyPr>
          <a:lstStyle/>
          <a:p>
            <a:pPr algn="l">
              <a:lnSpc>
                <a:spcPts val="8087"/>
              </a:lnSpc>
            </a:pPr>
            <a:r>
              <a:rPr lang="en-US" sz="5776" b="1">
                <a:solidFill>
                  <a:srgbClr val="F8DCBF"/>
                </a:solidFill>
                <a:latin typeface="Canva Sans Bold"/>
                <a:ea typeface="Canva Sans Bold"/>
                <a:cs typeface="Canva Sans Bold"/>
                <a:sym typeface="Canva Sans Bold"/>
              </a:rPr>
              <a:t>INTRODUCTION</a:t>
            </a:r>
          </a:p>
        </p:txBody>
      </p:sp>
      <p:sp>
        <p:nvSpPr>
          <p:cNvPr id="4" name="TextBox 4"/>
          <p:cNvSpPr txBox="1"/>
          <p:nvPr/>
        </p:nvSpPr>
        <p:spPr>
          <a:xfrm>
            <a:off x="7748397" y="1310469"/>
            <a:ext cx="600589" cy="7061092"/>
          </a:xfrm>
          <a:prstGeom prst="rect">
            <a:avLst/>
          </a:prstGeom>
        </p:spPr>
        <p:txBody>
          <a:bodyPr lIns="0" tIns="0" rIns="0" bIns="0" rtlCol="0" anchor="t">
            <a:spAutoFit/>
          </a:bodyPr>
          <a:lstStyle/>
          <a:p>
            <a:pPr algn="just">
              <a:lnSpc>
                <a:spcPts val="19162"/>
              </a:lnSpc>
            </a:pPr>
            <a:r>
              <a:rPr lang="en-US" sz="7847" b="1">
                <a:solidFill>
                  <a:srgbClr val="F8DCBF"/>
                </a:solidFill>
                <a:latin typeface="Canva Sans Bold"/>
                <a:ea typeface="Canva Sans Bold"/>
                <a:cs typeface="Canva Sans Bold"/>
                <a:sym typeface="Canva Sans Bold"/>
              </a:rPr>
              <a:t>1 2 3</a:t>
            </a:r>
          </a:p>
        </p:txBody>
      </p:sp>
      <p:sp>
        <p:nvSpPr>
          <p:cNvPr id="5" name="TextBox 5"/>
          <p:cNvSpPr txBox="1"/>
          <p:nvPr/>
        </p:nvSpPr>
        <p:spPr>
          <a:xfrm>
            <a:off x="8566423" y="7426138"/>
            <a:ext cx="8079600" cy="1394622"/>
          </a:xfrm>
          <a:prstGeom prst="rect">
            <a:avLst/>
          </a:prstGeom>
        </p:spPr>
        <p:txBody>
          <a:bodyPr lIns="0" tIns="0" rIns="0" bIns="0" rtlCol="0" anchor="t">
            <a:spAutoFit/>
          </a:bodyPr>
          <a:lstStyle/>
          <a:p>
            <a:pPr algn="l">
              <a:lnSpc>
                <a:spcPts val="3749"/>
              </a:lnSpc>
            </a:pPr>
            <a:r>
              <a:rPr lang="en-US" sz="2712">
                <a:solidFill>
                  <a:srgbClr val="F8DCBF"/>
                </a:solidFill>
                <a:latin typeface="Canva Sans"/>
                <a:ea typeface="Canva Sans"/>
                <a:cs typeface="Canva Sans"/>
                <a:sym typeface="Canva Sans"/>
              </a:rPr>
              <a:t>Designing and implementing an efficient deepfake detection model using </a:t>
            </a:r>
            <a:r>
              <a:rPr lang="en-US" sz="2712" err="1">
                <a:solidFill>
                  <a:srgbClr val="F8DCBF"/>
                </a:solidFill>
                <a:latin typeface="Canva Sans"/>
                <a:ea typeface="Canva Sans"/>
                <a:cs typeface="Canva Sans"/>
                <a:sym typeface="Canva Sans"/>
              </a:rPr>
              <a:t>rPPG</a:t>
            </a:r>
            <a:r>
              <a:rPr lang="en-US" sz="2712">
                <a:solidFill>
                  <a:srgbClr val="F8DCBF"/>
                </a:solidFill>
                <a:latin typeface="Canva Sans"/>
                <a:ea typeface="Canva Sans"/>
                <a:cs typeface="Canva Sans"/>
                <a:sym typeface="Canva Sans"/>
              </a:rPr>
              <a:t> signals to improve video authentication accuracy</a:t>
            </a:r>
          </a:p>
        </p:txBody>
      </p:sp>
      <p:sp>
        <p:nvSpPr>
          <p:cNvPr id="6" name="TextBox 6"/>
          <p:cNvSpPr txBox="1"/>
          <p:nvPr/>
        </p:nvSpPr>
        <p:spPr>
          <a:xfrm>
            <a:off x="8348986" y="1672011"/>
            <a:ext cx="9795850" cy="2370099"/>
          </a:xfrm>
          <a:prstGeom prst="rect">
            <a:avLst/>
          </a:prstGeom>
        </p:spPr>
        <p:txBody>
          <a:bodyPr lIns="0" tIns="0" rIns="0" bIns="0" rtlCol="0" anchor="t">
            <a:spAutoFit/>
          </a:bodyPr>
          <a:lstStyle/>
          <a:p>
            <a:pPr algn="l">
              <a:lnSpc>
                <a:spcPts val="3834"/>
              </a:lnSpc>
            </a:pPr>
            <a:r>
              <a:rPr lang="en-US" sz="2774">
                <a:solidFill>
                  <a:srgbClr val="F8DCBF"/>
                </a:solidFill>
                <a:latin typeface="Canva Sans"/>
                <a:ea typeface="Canva Sans"/>
                <a:cs typeface="Canva Sans"/>
                <a:sym typeface="Canva Sans"/>
              </a:rPr>
              <a:t>A deepfake is a fake video or image created using AI to make it look like someone is saying or doing something they never actually did. It swaps faces or manipulates voices realistically, often using deep learning techniques.</a:t>
            </a:r>
          </a:p>
          <a:p>
            <a:pPr algn="l">
              <a:lnSpc>
                <a:spcPts val="3834"/>
              </a:lnSpc>
            </a:pPr>
            <a:endParaRPr lang="en-US" sz="2774">
              <a:solidFill>
                <a:srgbClr val="F8DCBF"/>
              </a:solidFill>
              <a:latin typeface="Canva Sans"/>
              <a:ea typeface="Canva Sans"/>
              <a:cs typeface="Canva Sans"/>
              <a:sym typeface="Canva Sans"/>
            </a:endParaRPr>
          </a:p>
        </p:txBody>
      </p:sp>
      <p:sp>
        <p:nvSpPr>
          <p:cNvPr id="7" name="TextBox 7"/>
          <p:cNvSpPr txBox="1"/>
          <p:nvPr/>
        </p:nvSpPr>
        <p:spPr>
          <a:xfrm>
            <a:off x="8566423" y="5120659"/>
            <a:ext cx="8769286" cy="927897"/>
          </a:xfrm>
          <a:prstGeom prst="rect">
            <a:avLst/>
          </a:prstGeom>
        </p:spPr>
        <p:txBody>
          <a:bodyPr lIns="0" tIns="0" rIns="0" bIns="0" rtlCol="0" anchor="t">
            <a:spAutoFit/>
          </a:bodyPr>
          <a:lstStyle/>
          <a:p>
            <a:pPr algn="l">
              <a:lnSpc>
                <a:spcPts val="3749"/>
              </a:lnSpc>
            </a:pPr>
            <a:r>
              <a:rPr lang="en-US" sz="2712">
                <a:solidFill>
                  <a:srgbClr val="F8DCBF"/>
                </a:solidFill>
                <a:latin typeface="Canva Sans"/>
                <a:ea typeface="Canva Sans"/>
                <a:cs typeface="Canva Sans"/>
                <a:sym typeface="Canva Sans"/>
              </a:rPr>
              <a:t>It captures subtle blood flow variations in the face, which are difficult to replicate in fake videos.</a:t>
            </a:r>
          </a:p>
        </p:txBody>
      </p:sp>
      <p:sp>
        <p:nvSpPr>
          <p:cNvPr id="8" name="TextBox 8"/>
          <p:cNvSpPr txBox="1"/>
          <p:nvPr/>
        </p:nvSpPr>
        <p:spPr>
          <a:xfrm>
            <a:off x="8688927" y="1180749"/>
            <a:ext cx="4903803" cy="396011"/>
          </a:xfrm>
          <a:prstGeom prst="rect">
            <a:avLst/>
          </a:prstGeom>
        </p:spPr>
        <p:txBody>
          <a:bodyPr lIns="0" tIns="0" rIns="0" bIns="0" rtlCol="0" anchor="t">
            <a:spAutoFit/>
          </a:bodyPr>
          <a:lstStyle/>
          <a:p>
            <a:pPr algn="l">
              <a:lnSpc>
                <a:spcPts val="3372"/>
              </a:lnSpc>
            </a:pPr>
            <a:r>
              <a:rPr lang="en-US" sz="2409" b="1">
                <a:solidFill>
                  <a:srgbClr val="F8DCBF"/>
                </a:solidFill>
                <a:latin typeface="Canva Sans Bold"/>
                <a:ea typeface="Canva Sans Bold"/>
                <a:cs typeface="Canva Sans Bold"/>
                <a:sym typeface="Canva Sans Bold"/>
              </a:rPr>
              <a:t>WHAT IS DEEPFAKE?</a:t>
            </a:r>
          </a:p>
        </p:txBody>
      </p:sp>
      <p:sp>
        <p:nvSpPr>
          <p:cNvPr id="9" name="TextBox 9"/>
          <p:cNvSpPr txBox="1"/>
          <p:nvPr/>
        </p:nvSpPr>
        <p:spPr>
          <a:xfrm>
            <a:off x="8566423" y="4539053"/>
            <a:ext cx="2822124" cy="422319"/>
          </a:xfrm>
          <a:prstGeom prst="rect">
            <a:avLst/>
          </a:prstGeom>
        </p:spPr>
        <p:txBody>
          <a:bodyPr lIns="0" tIns="0" rIns="0" bIns="0" rtlCol="0" anchor="t">
            <a:spAutoFit/>
          </a:bodyPr>
          <a:lstStyle/>
          <a:p>
            <a:pPr algn="l">
              <a:lnSpc>
                <a:spcPts val="3497"/>
              </a:lnSpc>
            </a:pPr>
            <a:r>
              <a:rPr lang="en-US" sz="2498" b="1">
                <a:solidFill>
                  <a:srgbClr val="F8DCBF"/>
                </a:solidFill>
                <a:latin typeface="Canva Sans Bold"/>
                <a:ea typeface="Canva Sans Bold"/>
                <a:cs typeface="Canva Sans Bold"/>
                <a:sym typeface="Canva Sans Bold"/>
              </a:rPr>
              <a:t>WHY rPPG?</a:t>
            </a:r>
          </a:p>
        </p:txBody>
      </p:sp>
      <p:sp>
        <p:nvSpPr>
          <p:cNvPr id="10" name="TextBox 10"/>
          <p:cNvSpPr txBox="1"/>
          <p:nvPr/>
        </p:nvSpPr>
        <p:spPr>
          <a:xfrm>
            <a:off x="8566423" y="6855781"/>
            <a:ext cx="2953617" cy="483613"/>
          </a:xfrm>
          <a:prstGeom prst="rect">
            <a:avLst/>
          </a:prstGeom>
        </p:spPr>
        <p:txBody>
          <a:bodyPr lIns="0" tIns="0" rIns="0" bIns="0" rtlCol="0" anchor="t">
            <a:spAutoFit/>
          </a:bodyPr>
          <a:lstStyle/>
          <a:p>
            <a:pPr algn="l">
              <a:lnSpc>
                <a:spcPts val="3874"/>
              </a:lnSpc>
            </a:pPr>
            <a:r>
              <a:rPr lang="en-US" sz="2767" b="1">
                <a:solidFill>
                  <a:srgbClr val="F8DCBF"/>
                </a:solidFill>
                <a:latin typeface="Canva Sans Bold"/>
                <a:ea typeface="Canva Sans Bold"/>
                <a:cs typeface="Canva Sans Bold"/>
                <a:sym typeface="Canva Sans Bold"/>
              </a:rPr>
              <a:t>PROJECT FOCUS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403985" y="287655"/>
            <a:ext cx="17549344" cy="741045"/>
          </a:xfrm>
          <a:prstGeom prst="rect">
            <a:avLst/>
          </a:prstGeom>
        </p:spPr>
        <p:txBody>
          <a:bodyPr lIns="0" tIns="0" rIns="0" bIns="0" rtlCol="0" anchor="t">
            <a:spAutoFit/>
          </a:bodyPr>
          <a:lstStyle/>
          <a:p>
            <a:pPr algn="ctr">
              <a:lnSpc>
                <a:spcPts val="5670"/>
              </a:lnSpc>
            </a:pPr>
            <a:r>
              <a:rPr lang="en-US" sz="5400" b="1">
                <a:solidFill>
                  <a:srgbClr val="F8DCBF"/>
                </a:solidFill>
                <a:latin typeface="Canva Sans Bold"/>
                <a:ea typeface="Canva Sans Bold"/>
                <a:cs typeface="Canva Sans Bold"/>
                <a:sym typeface="Canva Sans Bold"/>
              </a:rPr>
              <a:t>Motion-Magnified Spatial-Temporal Representation</a:t>
            </a:r>
          </a:p>
        </p:txBody>
      </p:sp>
      <p:sp>
        <p:nvSpPr>
          <p:cNvPr id="7" name="TextBox 7"/>
          <p:cNvSpPr txBox="1"/>
          <p:nvPr/>
        </p:nvSpPr>
        <p:spPr>
          <a:xfrm>
            <a:off x="177780" y="971550"/>
            <a:ext cx="17775549" cy="8270754"/>
          </a:xfrm>
          <a:prstGeom prst="rect">
            <a:avLst/>
          </a:prstGeom>
        </p:spPr>
        <p:txBody>
          <a:bodyPr lIns="0" tIns="0" rIns="0" bIns="0" rtlCol="0" anchor="t">
            <a:spAutoFit/>
          </a:bodyPr>
          <a:lstStyle/>
          <a:p>
            <a:pPr algn="l">
              <a:lnSpc>
                <a:spcPts val="4415"/>
              </a:lnSpc>
            </a:pPr>
            <a:endParaRPr/>
          </a:p>
          <a:p>
            <a:pPr marL="690822" lvl="1" indent="-345411" algn="l">
              <a:lnSpc>
                <a:spcPts val="4415"/>
              </a:lnSpc>
              <a:buAutoNum type="arabicPeriod"/>
            </a:pPr>
            <a:r>
              <a:rPr lang="en-US" sz="3199">
                <a:solidFill>
                  <a:srgbClr val="F8DCBF"/>
                </a:solidFill>
                <a:latin typeface="Canva Sans"/>
                <a:ea typeface="Canva Sans"/>
                <a:cs typeface="Canva Sans"/>
                <a:sym typeface="Canva Sans"/>
              </a:rPr>
              <a:t> </a:t>
            </a:r>
            <a:r>
              <a:rPr lang="en-US" sz="3199" b="1">
                <a:solidFill>
                  <a:srgbClr val="F8DCBF"/>
                </a:solidFill>
                <a:latin typeface="Canva Sans Bold"/>
                <a:ea typeface="Canva Sans Bold"/>
                <a:cs typeface="Canva Sans Bold"/>
                <a:sym typeface="Canva Sans Bold"/>
              </a:rPr>
              <a:t>Motion Magnification for Heartbeat Enhancement</a:t>
            </a:r>
            <a:r>
              <a:rPr lang="en-US" sz="3199">
                <a:solidFill>
                  <a:srgbClr val="F8DCBF"/>
                </a:solidFill>
                <a:latin typeface="Canva Sans"/>
                <a:ea typeface="Canva Sans"/>
                <a:cs typeface="Canva Sans"/>
                <a:sym typeface="Canva Sans"/>
              </a:rPr>
              <a:t>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Why?</a:t>
            </a:r>
            <a:r>
              <a:rPr lang="en-US" sz="3199">
                <a:solidFill>
                  <a:srgbClr val="F8DCBF"/>
                </a:solidFill>
                <a:latin typeface="Canva Sans"/>
                <a:ea typeface="Canva Sans"/>
                <a:cs typeface="Canva Sans"/>
                <a:sym typeface="Canva Sans"/>
              </a:rPr>
              <a:t> The heartbeat signal in facial regions is subtle and may not be directly visible.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How?</a:t>
            </a:r>
            <a:r>
              <a:rPr lang="en-US" sz="3199">
                <a:solidFill>
                  <a:srgbClr val="F8DCBF"/>
                </a:solidFill>
                <a:latin typeface="Canva Sans"/>
                <a:ea typeface="Canva Sans"/>
                <a:cs typeface="Canva Sans"/>
                <a:sym typeface="Canva Sans"/>
              </a:rPr>
              <a:t> Apply the </a:t>
            </a:r>
            <a:r>
              <a:rPr lang="en-US" sz="3199" b="1">
                <a:solidFill>
                  <a:srgbClr val="F8DCBF"/>
                </a:solidFill>
                <a:latin typeface="Canva Sans Bold"/>
                <a:ea typeface="Canva Sans Bold"/>
                <a:cs typeface="Canva Sans Bold"/>
                <a:sym typeface="Canva Sans Bold"/>
              </a:rPr>
              <a:t>Eulerian Video Magnification (EVM)</a:t>
            </a:r>
            <a:r>
              <a:rPr lang="en-US" sz="3199">
                <a:solidFill>
                  <a:srgbClr val="F8DCBF"/>
                </a:solidFill>
                <a:latin typeface="Canva Sans"/>
                <a:ea typeface="Canva Sans"/>
                <a:cs typeface="Canva Sans"/>
                <a:sym typeface="Canva Sans"/>
              </a:rPr>
              <a:t> technique to amplify small color changes caused by blood flow.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Output:</a:t>
            </a:r>
            <a:r>
              <a:rPr lang="en-US" sz="3199">
                <a:solidFill>
                  <a:srgbClr val="F8DCBF"/>
                </a:solidFill>
                <a:latin typeface="Canva Sans"/>
                <a:ea typeface="Canva Sans"/>
                <a:cs typeface="Canva Sans"/>
                <a:sym typeface="Canva Sans"/>
              </a:rPr>
              <a:t> A </a:t>
            </a:r>
            <a:r>
              <a:rPr lang="en-US" sz="3199" b="1">
                <a:solidFill>
                  <a:srgbClr val="F8DCBF"/>
                </a:solidFill>
                <a:latin typeface="Canva Sans Bold"/>
                <a:ea typeface="Canva Sans Bold"/>
                <a:cs typeface="Canva Sans Bold"/>
                <a:sym typeface="Canva Sans Bold"/>
              </a:rPr>
              <a:t>motion-magnified face video</a:t>
            </a:r>
            <a:r>
              <a:rPr lang="en-US" sz="3199">
                <a:solidFill>
                  <a:srgbClr val="F8DCBF"/>
                </a:solidFill>
                <a:latin typeface="Canva Sans"/>
                <a:ea typeface="Canva Sans"/>
                <a:cs typeface="Canva Sans"/>
                <a:sym typeface="Canva Sans"/>
              </a:rPr>
              <a:t> where color changes due to the heartbeat are enhanced. </a:t>
            </a:r>
          </a:p>
          <a:p>
            <a:pPr algn="l">
              <a:lnSpc>
                <a:spcPts val="4415"/>
              </a:lnSpc>
            </a:pPr>
            <a:r>
              <a:rPr lang="en-US" sz="3199" b="1">
                <a:solidFill>
                  <a:srgbClr val="F8DCBF"/>
                </a:solidFill>
                <a:latin typeface="Canva Sans Bold"/>
                <a:ea typeface="Canva Sans Bold"/>
                <a:cs typeface="Canva Sans Bold"/>
                <a:sym typeface="Canva Sans Bold"/>
              </a:rPr>
              <a:t>  2. Generating the MMST Map</a:t>
            </a:r>
            <a:r>
              <a:rPr lang="en-US" sz="3199">
                <a:solidFill>
                  <a:srgbClr val="F8DCBF"/>
                </a:solidFill>
                <a:latin typeface="Canva Sans"/>
                <a:ea typeface="Canva Sans"/>
                <a:cs typeface="Canva Sans"/>
                <a:sym typeface="Canva Sans"/>
              </a:rPr>
              <a:t> </a:t>
            </a: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Divide the </a:t>
            </a:r>
            <a:r>
              <a:rPr lang="en-US" sz="3199" b="1">
                <a:solidFill>
                  <a:srgbClr val="F8DCBF"/>
                </a:solidFill>
                <a:latin typeface="Canva Sans Bold"/>
                <a:ea typeface="Canva Sans Bold"/>
                <a:cs typeface="Canva Sans Bold"/>
                <a:sym typeface="Canva Sans Bold"/>
              </a:rPr>
              <a:t>face into N non-overlapping blocks (ROIs)</a:t>
            </a:r>
            <a:r>
              <a:rPr lang="en-US" sz="3199">
                <a:solidFill>
                  <a:srgbClr val="F8DCBF"/>
                </a:solidFill>
                <a:latin typeface="Canva Sans"/>
                <a:ea typeface="Canva Sans"/>
                <a:cs typeface="Canva Sans"/>
                <a:sym typeface="Canva Sans"/>
              </a:rPr>
              <a:t> (e.g., 5x5 grid = 25 blocks). </a:t>
            </a: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Extract the </a:t>
            </a:r>
            <a:r>
              <a:rPr lang="en-US" sz="3199" b="1">
                <a:solidFill>
                  <a:srgbClr val="F8DCBF"/>
                </a:solidFill>
                <a:latin typeface="Canva Sans Bold"/>
                <a:ea typeface="Canva Sans Bold"/>
                <a:cs typeface="Canva Sans Bold"/>
                <a:sym typeface="Canva Sans Bold"/>
              </a:rPr>
              <a:t>average RGB </a:t>
            </a:r>
            <a:r>
              <a:rPr lang="en-US" sz="3199" b="1" err="1">
                <a:solidFill>
                  <a:srgbClr val="F8DCBF"/>
                </a:solidFill>
                <a:latin typeface="Canva Sans Bold"/>
                <a:ea typeface="Canva Sans Bold"/>
                <a:cs typeface="Canva Sans Bold"/>
                <a:sym typeface="Canva Sans Bold"/>
              </a:rPr>
              <a:t>colour</a:t>
            </a:r>
            <a:r>
              <a:rPr lang="en-US" sz="3199" b="1">
                <a:solidFill>
                  <a:srgbClr val="F8DCBF"/>
                </a:solidFill>
                <a:latin typeface="Canva Sans Bold"/>
                <a:ea typeface="Canva Sans Bold"/>
                <a:cs typeface="Canva Sans Bold"/>
                <a:sym typeface="Canva Sans Bold"/>
              </a:rPr>
              <a:t> intensity per block</a:t>
            </a:r>
            <a:r>
              <a:rPr lang="en-US" sz="3199">
                <a:solidFill>
                  <a:srgbClr val="F8DCBF"/>
                </a:solidFill>
                <a:latin typeface="Canva Sans"/>
                <a:ea typeface="Canva Sans"/>
                <a:cs typeface="Canva Sans"/>
                <a:sym typeface="Canva Sans"/>
              </a:rPr>
              <a:t> over time. </a:t>
            </a:r>
          </a:p>
          <a:p>
            <a:pPr marL="690822" lvl="1" indent="-345411" algn="l">
              <a:lnSpc>
                <a:spcPts val="4415"/>
              </a:lnSpc>
              <a:buFont typeface="Arial"/>
              <a:buChar char="•"/>
            </a:pPr>
            <a:r>
              <a:rPr lang="en-US" sz="3199">
                <a:solidFill>
                  <a:srgbClr val="F8DCBF"/>
                </a:solidFill>
                <a:latin typeface="Canva Sans"/>
                <a:ea typeface="Canva Sans"/>
                <a:cs typeface="Canva Sans"/>
                <a:sym typeface="Canva Sans"/>
              </a:rPr>
              <a:t>Construct an </a:t>
            </a:r>
            <a:r>
              <a:rPr lang="en-US" sz="3199" b="1">
                <a:solidFill>
                  <a:srgbClr val="F8DCBF"/>
                </a:solidFill>
                <a:latin typeface="Canva Sans Bold"/>
                <a:ea typeface="Canva Sans Bold"/>
                <a:cs typeface="Canva Sans Bold"/>
                <a:sym typeface="Canva Sans Bold"/>
              </a:rPr>
              <a:t>MMST (Motion-Magnified Spatial-Temporal) Map</a:t>
            </a:r>
            <a:r>
              <a:rPr lang="en-US" sz="3199">
                <a:solidFill>
                  <a:srgbClr val="F8DCBF"/>
                </a:solidFill>
                <a:latin typeface="Canva Sans"/>
                <a:ea typeface="Canva Sans"/>
                <a:cs typeface="Canva Sans"/>
                <a:sym typeface="Canva Sans"/>
              </a:rPr>
              <a:t>, where: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Rows</a:t>
            </a:r>
            <a:r>
              <a:rPr lang="en-US" sz="3199">
                <a:solidFill>
                  <a:srgbClr val="F8DCBF"/>
                </a:solidFill>
                <a:latin typeface="Canva Sans"/>
                <a:ea typeface="Canva Sans"/>
                <a:cs typeface="Canva Sans"/>
                <a:sym typeface="Canva Sans"/>
              </a:rPr>
              <a:t> = different facial regions (N blocks)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Columns</a:t>
            </a:r>
            <a:r>
              <a:rPr lang="en-US" sz="3199">
                <a:solidFill>
                  <a:srgbClr val="F8DCBF"/>
                </a:solidFill>
                <a:latin typeface="Canva Sans"/>
                <a:ea typeface="Canva Sans"/>
                <a:cs typeface="Canva Sans"/>
                <a:sym typeface="Canva Sans"/>
              </a:rPr>
              <a:t> = time (frames) </a:t>
            </a:r>
          </a:p>
          <a:p>
            <a:pPr marL="690822" lvl="1" indent="-345411" algn="l">
              <a:lnSpc>
                <a:spcPts val="4415"/>
              </a:lnSpc>
              <a:buFont typeface="Arial"/>
              <a:buChar char="•"/>
            </a:pPr>
            <a:r>
              <a:rPr lang="en-US" sz="3199" b="1">
                <a:solidFill>
                  <a:srgbClr val="F8DCBF"/>
                </a:solidFill>
                <a:latin typeface="Canva Sans Bold"/>
                <a:ea typeface="Canva Sans Bold"/>
                <a:cs typeface="Canva Sans Bold"/>
                <a:sym typeface="Canva Sans Bold"/>
              </a:rPr>
              <a:t>Values</a:t>
            </a:r>
            <a:r>
              <a:rPr lang="en-US" sz="3199">
                <a:solidFill>
                  <a:srgbClr val="F8DCBF"/>
                </a:solidFill>
                <a:latin typeface="Canva Sans"/>
                <a:ea typeface="Canva Sans"/>
                <a:cs typeface="Canva Sans"/>
                <a:sym typeface="Canva Sans"/>
              </a:rPr>
              <a:t> = RGB intensity variations (representing heartbeat patterns) </a:t>
            </a:r>
          </a:p>
          <a:p>
            <a:pPr algn="l">
              <a:lnSpc>
                <a:spcPts val="4415"/>
              </a:lnSpc>
            </a:pPr>
            <a:endParaRPr lang="en-US" sz="3199">
              <a:solidFill>
                <a:srgbClr val="F8DCBF"/>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762000" y="1485900"/>
            <a:ext cx="15925800" cy="4724400"/>
          </a:xfrm>
          <a:custGeom>
            <a:avLst/>
            <a:gdLst/>
            <a:ahLst/>
            <a:cxnLst/>
            <a:rect l="l" t="t" r="r" b="b"/>
            <a:pathLst>
              <a:path w="12810054" h="2471774">
                <a:moveTo>
                  <a:pt x="0" y="0"/>
                </a:moveTo>
                <a:lnTo>
                  <a:pt x="12810055" y="0"/>
                </a:lnTo>
                <a:lnTo>
                  <a:pt x="12810055" y="2471774"/>
                </a:lnTo>
                <a:lnTo>
                  <a:pt x="0" y="2471774"/>
                </a:lnTo>
                <a:lnTo>
                  <a:pt x="0" y="0"/>
                </a:lnTo>
                <a:close/>
              </a:path>
            </a:pathLst>
          </a:custGeom>
          <a:blipFill>
            <a:blip r:embed="rId2"/>
            <a:stretch>
              <a:fillRect b="-12720"/>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Spatial Attention</a:t>
            </a:r>
          </a:p>
        </p:txBody>
      </p:sp>
      <p:sp>
        <p:nvSpPr>
          <p:cNvPr id="7" name="TextBox 7"/>
          <p:cNvSpPr txBox="1"/>
          <p:nvPr/>
        </p:nvSpPr>
        <p:spPr>
          <a:xfrm>
            <a:off x="3406734" y="2224336"/>
            <a:ext cx="12516993" cy="6700039"/>
          </a:xfrm>
          <a:prstGeom prst="rect">
            <a:avLst/>
          </a:prstGeom>
        </p:spPr>
        <p:txBody>
          <a:bodyPr lIns="0" tIns="0" rIns="0" bIns="0" rtlCol="0" anchor="t">
            <a:spAutoFit/>
          </a:bodyPr>
          <a:lstStyle/>
          <a:p>
            <a:pPr marL="699951" lvl="1" indent="-349975" algn="l">
              <a:lnSpc>
                <a:spcPts val="4473"/>
              </a:lnSpc>
              <a:buFont typeface="Arial"/>
              <a:buChar char="•"/>
            </a:pPr>
            <a:r>
              <a:rPr lang="en-US" sz="3242">
                <a:solidFill>
                  <a:srgbClr val="F8DCBF"/>
                </a:solidFill>
                <a:latin typeface="Canva Sans"/>
                <a:ea typeface="Canva Sans"/>
                <a:cs typeface="Canva Sans"/>
                <a:sym typeface="Canva Sans"/>
              </a:rPr>
              <a:t>Spatial attention enhances focus on important regions in an image by assigning higher weights to relevant spatial locations.</a:t>
            </a:r>
          </a:p>
          <a:p>
            <a:pPr algn="l">
              <a:lnSpc>
                <a:spcPts val="4473"/>
              </a:lnSpc>
            </a:pPr>
            <a:endParaRPr lang="en-US" sz="3242">
              <a:solidFill>
                <a:srgbClr val="F8DCBF"/>
              </a:solidFill>
              <a:latin typeface="Canva Sans"/>
              <a:ea typeface="Canva Sans"/>
              <a:cs typeface="Canva Sans"/>
              <a:sym typeface="Canva Sans"/>
            </a:endParaRPr>
          </a:p>
          <a:p>
            <a:pPr marL="699951" lvl="1" indent="-349975" algn="l">
              <a:lnSpc>
                <a:spcPts val="4473"/>
              </a:lnSpc>
              <a:buFont typeface="Arial"/>
              <a:buChar char="•"/>
            </a:pPr>
            <a:r>
              <a:rPr lang="en-US" sz="3242">
                <a:solidFill>
                  <a:srgbClr val="F8DCBF"/>
                </a:solidFill>
                <a:latin typeface="Canva Sans"/>
                <a:ea typeface="Canva Sans"/>
                <a:cs typeface="Canva Sans"/>
                <a:sym typeface="Canva Sans"/>
              </a:rPr>
              <a:t>We propose a dual-spatial attention mechanism, formulated as s = </a:t>
            </a:r>
            <a:r>
              <a:rPr lang="en-US" sz="3242" err="1">
                <a:solidFill>
                  <a:srgbClr val="F8DCBF"/>
                </a:solidFill>
                <a:latin typeface="Canva Sans"/>
                <a:ea typeface="Canva Sans"/>
                <a:cs typeface="Canva Sans"/>
                <a:sym typeface="Canva Sans"/>
              </a:rPr>
              <a:t>sp</a:t>
            </a:r>
            <a:r>
              <a:rPr lang="en-US" sz="3242">
                <a:solidFill>
                  <a:srgbClr val="F8DCBF"/>
                </a:solidFill>
                <a:latin typeface="Canva Sans"/>
                <a:ea typeface="Canva Sans"/>
                <a:cs typeface="Canva Sans"/>
                <a:sym typeface="Canva Sans"/>
              </a:rPr>
              <a:t> + </a:t>
            </a:r>
            <a:r>
              <a:rPr lang="en-US" sz="3242" err="1">
                <a:solidFill>
                  <a:srgbClr val="F8DCBF"/>
                </a:solidFill>
                <a:latin typeface="Canva Sans"/>
                <a:ea typeface="Canva Sans"/>
                <a:cs typeface="Canva Sans"/>
                <a:sym typeface="Canva Sans"/>
              </a:rPr>
              <a:t>sa</a:t>
            </a:r>
            <a:r>
              <a:rPr lang="en-US" sz="3242">
                <a:solidFill>
                  <a:srgbClr val="F8DCBF"/>
                </a:solidFill>
                <a:latin typeface="Canva Sans"/>
                <a:ea typeface="Canva Sans"/>
                <a:cs typeface="Canva Sans"/>
                <a:sym typeface="Canva Sans"/>
              </a:rPr>
              <a:t>, where </a:t>
            </a:r>
            <a:r>
              <a:rPr lang="en-US" sz="3242" err="1">
                <a:solidFill>
                  <a:srgbClr val="F8DCBF"/>
                </a:solidFill>
                <a:latin typeface="Canva Sans"/>
                <a:ea typeface="Canva Sans"/>
                <a:cs typeface="Canva Sans"/>
                <a:sym typeface="Canva Sans"/>
              </a:rPr>
              <a:t>sp</a:t>
            </a:r>
            <a:r>
              <a:rPr lang="en-US" sz="3242">
                <a:solidFill>
                  <a:srgbClr val="F8DCBF"/>
                </a:solidFill>
                <a:latin typeface="Canva Sans"/>
                <a:ea typeface="Canva Sans"/>
                <a:cs typeface="Canva Sans"/>
                <a:sym typeface="Canva Sans"/>
              </a:rPr>
              <a:t> represents prior spatial attention and </a:t>
            </a:r>
            <a:r>
              <a:rPr lang="en-US" sz="3242" err="1">
                <a:solidFill>
                  <a:srgbClr val="F8DCBF"/>
                </a:solidFill>
                <a:latin typeface="Canva Sans"/>
                <a:ea typeface="Canva Sans"/>
                <a:cs typeface="Canva Sans"/>
                <a:sym typeface="Canva Sans"/>
              </a:rPr>
              <a:t>sa</a:t>
            </a:r>
            <a:r>
              <a:rPr lang="en-US" sz="3242">
                <a:solidFill>
                  <a:srgbClr val="F8DCBF"/>
                </a:solidFill>
                <a:latin typeface="Canva Sans"/>
                <a:ea typeface="Canva Sans"/>
                <a:cs typeface="Canva Sans"/>
                <a:sym typeface="Canva Sans"/>
              </a:rPr>
              <a:t> denotes face-adaptive spatial attention.</a:t>
            </a:r>
          </a:p>
          <a:p>
            <a:pPr algn="l">
              <a:lnSpc>
                <a:spcPts val="4473"/>
              </a:lnSpc>
            </a:pPr>
            <a:endParaRPr lang="en-US" sz="3242">
              <a:solidFill>
                <a:srgbClr val="F8DCBF"/>
              </a:solidFill>
              <a:latin typeface="Canva Sans"/>
              <a:ea typeface="Canva Sans"/>
              <a:cs typeface="Canva Sans"/>
              <a:sym typeface="Canva Sans"/>
            </a:endParaRPr>
          </a:p>
          <a:p>
            <a:pPr marL="699951" lvl="1" indent="-349975" algn="l">
              <a:lnSpc>
                <a:spcPts val="4473"/>
              </a:lnSpc>
              <a:buFont typeface="Arial"/>
              <a:buChar char="•"/>
            </a:pPr>
            <a:r>
              <a:rPr lang="en-US" sz="3242">
                <a:solidFill>
                  <a:srgbClr val="F8DCBF"/>
                </a:solidFill>
                <a:latin typeface="Canva Sans"/>
                <a:ea typeface="Canva Sans"/>
                <a:cs typeface="Canva Sans"/>
                <a:sym typeface="Canva Sans"/>
              </a:rPr>
              <a:t>The prior attention </a:t>
            </a:r>
            <a:r>
              <a:rPr lang="en-US" sz="3242" err="1">
                <a:solidFill>
                  <a:srgbClr val="F8DCBF"/>
                </a:solidFill>
                <a:latin typeface="Canva Sans"/>
                <a:ea typeface="Canva Sans"/>
                <a:cs typeface="Canva Sans"/>
                <a:sym typeface="Canva Sans"/>
              </a:rPr>
              <a:t>sp</a:t>
            </a:r>
            <a:r>
              <a:rPr lang="en-US" sz="3242">
                <a:solidFill>
                  <a:srgbClr val="F8DCBF"/>
                </a:solidFill>
                <a:latin typeface="Canva Sans"/>
                <a:ea typeface="Canva Sans"/>
                <a:cs typeface="Canva Sans"/>
                <a:sym typeface="Canva Sans"/>
              </a:rPr>
              <a:t> is a fixed vector whose six specified elements are set as one while others are zero, which is to extract the HR signals from six specified ROI blocks and ignore signals from other blocks.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Spatial Attention</a:t>
            </a:r>
          </a:p>
        </p:txBody>
      </p:sp>
      <p:sp>
        <p:nvSpPr>
          <p:cNvPr id="7" name="TextBox 7"/>
          <p:cNvSpPr txBox="1"/>
          <p:nvPr/>
        </p:nvSpPr>
        <p:spPr>
          <a:xfrm>
            <a:off x="3494656" y="2136414"/>
            <a:ext cx="12516993" cy="6164762"/>
          </a:xfrm>
          <a:prstGeom prst="rect">
            <a:avLst/>
          </a:prstGeom>
        </p:spPr>
        <p:txBody>
          <a:bodyPr lIns="0" tIns="0" rIns="0" bIns="0" rtlCol="0" anchor="t">
            <a:spAutoFit/>
          </a:bodyPr>
          <a:lstStyle/>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We also need face-adaptive attention sa to highlight different blocks and adapt to environmental variations, as the same face under different conditions, such as illumination changes, may have different effective ROI blocks.</a:t>
            </a:r>
          </a:p>
          <a:p>
            <a:pPr algn="l">
              <a:lnSpc>
                <a:spcPts val="4473"/>
              </a:lnSpc>
            </a:pPr>
            <a:endParaRPr lang="en-US" sz="3242">
              <a:solidFill>
                <a:srgbClr val="F8DCBF"/>
              </a:solidFill>
              <a:latin typeface="Canva Sans"/>
              <a:ea typeface="Canva Sans"/>
              <a:cs typeface="Canva Sans"/>
              <a:sym typeface="Canva Sans"/>
            </a:endParaRP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We propose to train a spatial attention network to generate adaptive spatial attention, which contains :</a:t>
            </a:r>
          </a:p>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 convolution layer </a:t>
            </a:r>
          </a:p>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 batch normalization layer </a:t>
            </a:r>
          </a:p>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 max-pooling layer.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3414979" y="726540"/>
            <a:ext cx="10710708" cy="5132927"/>
          </a:xfrm>
          <a:custGeom>
            <a:avLst/>
            <a:gdLst/>
            <a:ahLst/>
            <a:cxnLst/>
            <a:rect l="l" t="t" r="r" b="b"/>
            <a:pathLst>
              <a:path w="10710708" h="5132927">
                <a:moveTo>
                  <a:pt x="0" y="0"/>
                </a:moveTo>
                <a:lnTo>
                  <a:pt x="10710708" y="0"/>
                </a:lnTo>
                <a:lnTo>
                  <a:pt x="10710708" y="5132927"/>
                </a:lnTo>
                <a:lnTo>
                  <a:pt x="0" y="5132927"/>
                </a:lnTo>
                <a:lnTo>
                  <a:pt x="0" y="0"/>
                </a:lnTo>
                <a:close/>
              </a:path>
            </a:pathLst>
          </a:custGeom>
          <a:blipFill>
            <a:blip r:embed="rId2"/>
            <a:stretch>
              <a:fillRect/>
            </a:stretch>
          </a:blipFill>
        </p:spPr>
      </p:sp>
      <p:sp>
        <p:nvSpPr>
          <p:cNvPr id="7" name="TextBox 7"/>
          <p:cNvSpPr txBox="1"/>
          <p:nvPr/>
        </p:nvSpPr>
        <p:spPr>
          <a:xfrm>
            <a:off x="1709566" y="6846918"/>
            <a:ext cx="15756601" cy="536454"/>
          </a:xfrm>
          <a:prstGeom prst="rect">
            <a:avLst/>
          </a:prstGeom>
        </p:spPr>
        <p:txBody>
          <a:bodyPr lIns="0" tIns="0" rIns="0" bIns="0" rtlCol="0" anchor="t">
            <a:spAutoFit/>
          </a:bodyPr>
          <a:lstStyle/>
          <a:p>
            <a:pPr algn="l">
              <a:lnSpc>
                <a:spcPts val="4415"/>
              </a:lnSpc>
            </a:pPr>
            <a:r>
              <a:rPr lang="en-US" sz="3199">
                <a:solidFill>
                  <a:srgbClr val="F8DCBF"/>
                </a:solidFill>
                <a:latin typeface="Canva Sans"/>
                <a:ea typeface="Canva Sans"/>
                <a:cs typeface="Canva Sans"/>
                <a:sym typeface="Canva Sans"/>
              </a:rPr>
              <a:t>This figure shows how different ROIs are highlighted for spatial attention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0"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Temporal Attention</a:t>
            </a:r>
          </a:p>
        </p:txBody>
      </p:sp>
      <p:sp>
        <p:nvSpPr>
          <p:cNvPr id="7" name="TextBox 7"/>
          <p:cNvSpPr txBox="1"/>
          <p:nvPr/>
        </p:nvSpPr>
        <p:spPr>
          <a:xfrm>
            <a:off x="3012885" y="2243142"/>
            <a:ext cx="12516993" cy="5040812"/>
          </a:xfrm>
          <a:prstGeom prst="rect">
            <a:avLst/>
          </a:prstGeom>
        </p:spPr>
        <p:txBody>
          <a:bodyPr lIns="0" tIns="0" rIns="0" bIns="0" rtlCol="0" anchor="t">
            <a:spAutoFit/>
          </a:bodyPr>
          <a:lstStyle/>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Spatial Attention: Focuses on where important information is in an image or a frame</a:t>
            </a:r>
          </a:p>
          <a:p>
            <a:pPr algn="l">
              <a:lnSpc>
                <a:spcPts val="4473"/>
              </a:lnSpc>
            </a:pPr>
            <a:endParaRPr lang="en-US" sz="3242">
              <a:solidFill>
                <a:srgbClr val="F8DCBF"/>
              </a:solidFill>
              <a:latin typeface="Canva Sans"/>
              <a:ea typeface="Canva Sans"/>
              <a:cs typeface="Canva Sans"/>
              <a:sym typeface="Canva Sans"/>
            </a:endParaRPr>
          </a:p>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Temporal Attention: Focuses on when important events happen in a sequence</a:t>
            </a:r>
          </a:p>
          <a:p>
            <a:pPr marL="699952" lvl="1" indent="-349976" algn="l">
              <a:lnSpc>
                <a:spcPts val="4473"/>
              </a:lnSpc>
              <a:buFont typeface="Arial"/>
              <a:buChar char="•"/>
            </a:pPr>
            <a:endParaRPr lang="en-US" sz="3242">
              <a:solidFill>
                <a:srgbClr val="F8DCBF"/>
              </a:solidFill>
              <a:latin typeface="Canva Sans"/>
              <a:ea typeface="Canva Sans"/>
              <a:cs typeface="Canva Sans"/>
              <a:sym typeface="Canva Sans"/>
            </a:endParaRPr>
          </a:p>
          <a:p>
            <a:pPr marL="1399903" lvl="2" indent="-466634" algn="l">
              <a:lnSpc>
                <a:spcPts val="4473"/>
              </a:lnSpc>
              <a:buFont typeface="Arial"/>
              <a:buChar char="⚬"/>
            </a:pPr>
            <a:r>
              <a:rPr lang="en-US" sz="3242">
                <a:solidFill>
                  <a:srgbClr val="F8DCBF"/>
                </a:solidFill>
                <a:latin typeface="Canva Sans"/>
                <a:ea typeface="Canva Sans"/>
                <a:cs typeface="Canva Sans"/>
                <a:sym typeface="Canva Sans"/>
              </a:rPr>
              <a:t>Example: A model analyzing a video pays more attention to frames where an action (like a jump) happens.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Temporal Attention</a:t>
            </a:r>
          </a:p>
        </p:txBody>
      </p:sp>
      <p:sp>
        <p:nvSpPr>
          <p:cNvPr id="7" name="TextBox 7"/>
          <p:cNvSpPr txBox="1"/>
          <p:nvPr/>
        </p:nvSpPr>
        <p:spPr>
          <a:xfrm>
            <a:off x="2072966" y="2032544"/>
            <a:ext cx="15186334" cy="6726737"/>
          </a:xfrm>
          <a:prstGeom prst="rect">
            <a:avLst/>
          </a:prstGeom>
        </p:spPr>
        <p:txBody>
          <a:bodyPr lIns="0" tIns="0" rIns="0" bIns="0" rtlCol="0" anchor="t">
            <a:spAutoFit/>
          </a:bodyPr>
          <a:lstStyle/>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We propose dual-temporal attention mechanism, t = tb + tf, where tb and tf are Block-level Temporal Attention and Frame-level Temporal Attention respectively</a:t>
            </a:r>
          </a:p>
          <a:p>
            <a:pPr algn="l">
              <a:lnSpc>
                <a:spcPts val="4473"/>
              </a:lnSpc>
            </a:pPr>
            <a:endParaRPr lang="en-US" sz="3242">
              <a:solidFill>
                <a:srgbClr val="F8DCBF"/>
              </a:solidFill>
              <a:latin typeface="Canva Sans"/>
              <a:ea typeface="Canva Sans"/>
              <a:cs typeface="Canva Sans"/>
              <a:sym typeface="Canva Sans"/>
            </a:endParaRP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Block-Level Temporal Attention is implemented using an LSTM (Long Short-Term Memory network), which is trained to analyze temporal variations in the motion-magnified spatial-temporal (MMST) map.</a:t>
            </a:r>
          </a:p>
          <a:p>
            <a:pPr algn="l">
              <a:lnSpc>
                <a:spcPts val="4473"/>
              </a:lnSpc>
            </a:pPr>
            <a:endParaRPr lang="en-US" sz="3242">
              <a:solidFill>
                <a:srgbClr val="F8DCBF"/>
              </a:solidFill>
              <a:latin typeface="Canva Sans"/>
              <a:ea typeface="Canva Sans"/>
              <a:cs typeface="Canva Sans"/>
              <a:sym typeface="Canva Sans"/>
            </a:endParaRP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Frame-Level Temporal Attention is implemented using a Meso-4 architecture, a CNN-based network with four convolution layers and two fully connected layers</a:t>
            </a:r>
          </a:p>
          <a:p>
            <a:pPr algn="l">
              <a:lnSpc>
                <a:spcPts val="4473"/>
              </a:lnSpc>
            </a:pPr>
            <a:endParaRPr lang="en-US" sz="3242">
              <a:solidFill>
                <a:srgbClr val="F8DCBF"/>
              </a:solidFill>
              <a:latin typeface="Canva Sans"/>
              <a:ea typeface="Canva Sans"/>
              <a:cs typeface="Canva Sans"/>
              <a:sym typeface="Canv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Freeform 6"/>
          <p:cNvSpPr/>
          <p:nvPr/>
        </p:nvSpPr>
        <p:spPr>
          <a:xfrm>
            <a:off x="10499501" y="1898768"/>
            <a:ext cx="2348730" cy="871052"/>
          </a:xfrm>
          <a:custGeom>
            <a:avLst/>
            <a:gdLst/>
            <a:ahLst/>
            <a:cxnLst/>
            <a:rect l="l" t="t" r="r" b="b"/>
            <a:pathLst>
              <a:path w="2348730" h="871052">
                <a:moveTo>
                  <a:pt x="0" y="0"/>
                </a:moveTo>
                <a:lnTo>
                  <a:pt x="2348730" y="0"/>
                </a:lnTo>
                <a:lnTo>
                  <a:pt x="2348730" y="871052"/>
                </a:lnTo>
                <a:lnTo>
                  <a:pt x="0" y="871052"/>
                </a:lnTo>
                <a:lnTo>
                  <a:pt x="0" y="0"/>
                </a:lnTo>
                <a:close/>
              </a:path>
            </a:pathLst>
          </a:custGeom>
          <a:blipFill>
            <a:blip r:embed="rId2"/>
            <a:stretch>
              <a:fillRect/>
            </a:stretch>
          </a:blipFill>
        </p:spPr>
      </p:sp>
      <p:sp>
        <p:nvSpPr>
          <p:cNvPr id="7" name="Freeform 7"/>
          <p:cNvSpPr/>
          <p:nvPr/>
        </p:nvSpPr>
        <p:spPr>
          <a:xfrm>
            <a:off x="293853" y="3835756"/>
            <a:ext cx="1469694" cy="912992"/>
          </a:xfrm>
          <a:custGeom>
            <a:avLst/>
            <a:gdLst/>
            <a:ahLst/>
            <a:cxnLst/>
            <a:rect l="l" t="t" r="r" b="b"/>
            <a:pathLst>
              <a:path w="1469694" h="912992">
                <a:moveTo>
                  <a:pt x="0" y="0"/>
                </a:moveTo>
                <a:lnTo>
                  <a:pt x="1469694" y="0"/>
                </a:lnTo>
                <a:lnTo>
                  <a:pt x="1469694" y="912991"/>
                </a:lnTo>
                <a:lnTo>
                  <a:pt x="0" y="912991"/>
                </a:lnTo>
                <a:lnTo>
                  <a:pt x="0" y="0"/>
                </a:lnTo>
                <a:close/>
              </a:path>
            </a:pathLst>
          </a:custGeom>
          <a:blipFill>
            <a:blip r:embed="rId3"/>
            <a:stretch>
              <a:fillRect/>
            </a:stretch>
          </a:blipFill>
        </p:spPr>
      </p:sp>
      <p:sp>
        <p:nvSpPr>
          <p:cNvPr id="8" name="TextBox 8"/>
          <p:cNvSpPr txBox="1"/>
          <p:nvPr/>
        </p:nvSpPr>
        <p:spPr>
          <a:xfrm>
            <a:off x="310639" y="1951884"/>
            <a:ext cx="9835551" cy="704088"/>
          </a:xfrm>
          <a:prstGeom prst="rect">
            <a:avLst/>
          </a:prstGeom>
        </p:spPr>
        <p:txBody>
          <a:bodyPr lIns="0" tIns="0" rIns="0" bIns="0" rtlCol="0" anchor="t">
            <a:spAutoFit/>
          </a:bodyPr>
          <a:lstStyle/>
          <a:p>
            <a:pPr algn="l">
              <a:lnSpc>
                <a:spcPts val="5795"/>
              </a:lnSpc>
            </a:pPr>
            <a:r>
              <a:rPr lang="en-US" sz="4200">
                <a:solidFill>
                  <a:srgbClr val="F8DCBF"/>
                </a:solidFill>
                <a:latin typeface="Canva Sans"/>
                <a:ea typeface="Canva Sans"/>
                <a:cs typeface="Canva Sans"/>
                <a:sym typeface="Canva Sans"/>
              </a:rPr>
              <a:t>Finally, the attentional </a:t>
            </a:r>
            <a:r>
              <a:rPr lang="en-US" sz="4200" err="1">
                <a:solidFill>
                  <a:srgbClr val="F8DCBF"/>
                </a:solidFill>
                <a:latin typeface="Canva Sans"/>
                <a:ea typeface="Canva Sans"/>
                <a:cs typeface="Canva Sans"/>
                <a:sym typeface="Canva Sans"/>
              </a:rPr>
              <a:t>MMSTmap</a:t>
            </a:r>
            <a:r>
              <a:rPr lang="en-US" sz="4200">
                <a:solidFill>
                  <a:srgbClr val="F8DCBF"/>
                </a:solidFill>
                <a:latin typeface="Canva Sans"/>
                <a:ea typeface="Canva Sans"/>
                <a:cs typeface="Canva Sans"/>
                <a:sym typeface="Canva Sans"/>
              </a:rPr>
              <a:t>, i.e., </a:t>
            </a:r>
          </a:p>
        </p:txBody>
      </p:sp>
      <p:sp>
        <p:nvSpPr>
          <p:cNvPr id="9" name="TextBox 9"/>
          <p:cNvSpPr txBox="1"/>
          <p:nvPr/>
        </p:nvSpPr>
        <p:spPr>
          <a:xfrm>
            <a:off x="13551463" y="1995928"/>
            <a:ext cx="3075781" cy="660044"/>
          </a:xfrm>
          <a:prstGeom prst="rect">
            <a:avLst/>
          </a:prstGeom>
        </p:spPr>
        <p:txBody>
          <a:bodyPr lIns="0" tIns="0" rIns="0" bIns="0" rtlCol="0" anchor="t">
            <a:spAutoFit/>
          </a:bodyPr>
          <a:lstStyle/>
          <a:p>
            <a:pPr algn="ctr">
              <a:lnSpc>
                <a:spcPts val="5392"/>
              </a:lnSpc>
              <a:spcBef>
                <a:spcPct val="0"/>
              </a:spcBef>
            </a:pPr>
            <a:r>
              <a:rPr lang="en-US" sz="4199">
                <a:solidFill>
                  <a:srgbClr val="F8DCBF"/>
                </a:solidFill>
                <a:latin typeface="Open Sans"/>
                <a:ea typeface="Open Sans"/>
                <a:cs typeface="Open Sans"/>
                <a:sym typeface="Open Sans"/>
              </a:rPr>
              <a:t>is fed to the </a:t>
            </a:r>
          </a:p>
        </p:txBody>
      </p:sp>
      <p:sp>
        <p:nvSpPr>
          <p:cNvPr id="10" name="TextBox 10"/>
          <p:cNvSpPr txBox="1"/>
          <p:nvPr/>
        </p:nvSpPr>
        <p:spPr>
          <a:xfrm>
            <a:off x="2084706" y="3807181"/>
            <a:ext cx="16122968" cy="660044"/>
          </a:xfrm>
          <a:prstGeom prst="rect">
            <a:avLst/>
          </a:prstGeom>
        </p:spPr>
        <p:txBody>
          <a:bodyPr lIns="0" tIns="0" rIns="0" bIns="0" rtlCol="0" anchor="t">
            <a:spAutoFit/>
          </a:bodyPr>
          <a:lstStyle/>
          <a:p>
            <a:pPr algn="ctr">
              <a:lnSpc>
                <a:spcPts val="5392"/>
              </a:lnSpc>
              <a:spcBef>
                <a:spcPct val="0"/>
              </a:spcBef>
            </a:pPr>
            <a:r>
              <a:rPr lang="en-US" sz="4200">
                <a:solidFill>
                  <a:srgbClr val="F8DCBF"/>
                </a:solidFill>
                <a:latin typeface="Open Sans"/>
                <a:ea typeface="Open Sans Bold"/>
                <a:cs typeface="Open Sans Bold"/>
                <a:sym typeface="Open Sans Bold"/>
              </a:rPr>
              <a:t>for the final </a:t>
            </a:r>
            <a:r>
              <a:rPr lang="en-US" sz="4200" err="1">
                <a:solidFill>
                  <a:srgbClr val="F8DCBF"/>
                </a:solidFill>
                <a:latin typeface="Open Sans"/>
                <a:ea typeface="Open Sans Bold"/>
                <a:cs typeface="Open Sans Bold"/>
                <a:sym typeface="Open Sans Bold"/>
              </a:rPr>
              <a:t>DeepFake</a:t>
            </a:r>
            <a:r>
              <a:rPr lang="en-US" sz="4200">
                <a:solidFill>
                  <a:srgbClr val="F8DCBF"/>
                </a:solidFill>
                <a:latin typeface="Open Sans"/>
                <a:ea typeface="Open Sans Bold"/>
                <a:cs typeface="Open Sans Bold"/>
                <a:sym typeface="Open Sans Bold"/>
              </a:rPr>
              <a:t> detection where we use ResNet18 for </a:t>
            </a:r>
            <a:endParaRPr lang="en-US" sz="4200">
              <a:solidFill>
                <a:srgbClr val="F8DCBF"/>
              </a:solidFill>
              <a:latin typeface="Open Sans"/>
              <a:ea typeface="Open Sans Bold"/>
              <a:cs typeface="Open Sans Bold"/>
            </a:endParaRPr>
          </a:p>
        </p:txBody>
      </p:sp>
      <p:sp>
        <p:nvSpPr>
          <p:cNvPr id="11" name="Freeform 11"/>
          <p:cNvSpPr/>
          <p:nvPr/>
        </p:nvSpPr>
        <p:spPr>
          <a:xfrm>
            <a:off x="560450" y="5661824"/>
            <a:ext cx="1524256" cy="1027748"/>
          </a:xfrm>
          <a:custGeom>
            <a:avLst/>
            <a:gdLst/>
            <a:ahLst/>
            <a:cxnLst/>
            <a:rect l="l" t="t" r="r" b="b"/>
            <a:pathLst>
              <a:path w="1524256" h="1027748">
                <a:moveTo>
                  <a:pt x="0" y="0"/>
                </a:moveTo>
                <a:lnTo>
                  <a:pt x="1524256" y="0"/>
                </a:lnTo>
                <a:lnTo>
                  <a:pt x="1524256" y="1027748"/>
                </a:lnTo>
                <a:lnTo>
                  <a:pt x="0" y="1027748"/>
                </a:lnTo>
                <a:lnTo>
                  <a:pt x="0" y="0"/>
                </a:lnTo>
                <a:close/>
              </a:path>
            </a:pathLst>
          </a:custGeom>
          <a:blipFill>
            <a:blip r:embed="rId3"/>
            <a:stretch>
              <a:fillRect l="-4269" r="-4269"/>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1028700" y="2850859"/>
            <a:ext cx="15273360" cy="1635052"/>
          </a:xfrm>
          <a:prstGeom prst="rect">
            <a:avLst/>
          </a:prstGeom>
        </p:spPr>
        <p:txBody>
          <a:bodyPr lIns="0" tIns="0" rIns="0" bIns="0" rtlCol="0" anchor="t">
            <a:spAutoFit/>
          </a:bodyPr>
          <a:lstStyle/>
          <a:p>
            <a:pPr algn="l">
              <a:lnSpc>
                <a:spcPts val="13304"/>
              </a:lnSpc>
            </a:pPr>
            <a:r>
              <a:rPr lang="en-US" sz="9502" b="1">
                <a:solidFill>
                  <a:srgbClr val="F8DCBF"/>
                </a:solidFill>
                <a:latin typeface="Canva Sans Bold"/>
                <a:ea typeface="Canva Sans Bold"/>
                <a:cs typeface="Canva Sans Bold"/>
                <a:sym typeface="Canva Sans Bold"/>
              </a:rPr>
              <a:t> Results and Discussion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Accuracy</a:t>
            </a:r>
          </a:p>
        </p:txBody>
      </p:sp>
      <p:sp>
        <p:nvSpPr>
          <p:cNvPr id="7" name="TextBox 7"/>
          <p:cNvSpPr txBox="1"/>
          <p:nvPr/>
        </p:nvSpPr>
        <p:spPr>
          <a:xfrm>
            <a:off x="2072966" y="2032544"/>
            <a:ext cx="15186334" cy="4478837"/>
          </a:xfrm>
          <a:prstGeom prst="rect">
            <a:avLst/>
          </a:prstGeom>
        </p:spPr>
        <p:txBody>
          <a:bodyPr lIns="0" tIns="0" rIns="0" bIns="0" rtlCol="0" anchor="t">
            <a:spAutoFit/>
          </a:bodyPr>
          <a:lstStyle/>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The model was trained for 500 epochs with a batch size of 32, using the Adam optimizer and binary cross-entropy loss function. </a:t>
            </a:r>
          </a:p>
          <a:p>
            <a:pPr algn="l">
              <a:lnSpc>
                <a:spcPts val="4473"/>
              </a:lnSpc>
            </a:pPr>
            <a:endParaRPr lang="en-US" sz="3242">
              <a:solidFill>
                <a:srgbClr val="F8DCBF"/>
              </a:solidFill>
              <a:latin typeface="Canva Sans"/>
              <a:ea typeface="Canva Sans"/>
              <a:cs typeface="Canva Sans"/>
              <a:sym typeface="Canva Sans"/>
            </a:endParaRP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To improve generalization and reduce overfitting, L2 regularization was applied to penalize large weight values, and Early Stopping was implemented to halt training when the validation loss stopped improving.</a:t>
            </a:r>
          </a:p>
          <a:p>
            <a:pPr algn="l">
              <a:lnSpc>
                <a:spcPts val="4473"/>
              </a:lnSpc>
            </a:pPr>
            <a:endParaRPr lang="en-US" sz="3242">
              <a:solidFill>
                <a:srgbClr val="F8DCB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0" y="0"/>
            <a:ext cx="18211799" cy="10401300"/>
          </a:xfrm>
          <a:custGeom>
            <a:avLst/>
            <a:gdLst/>
            <a:ahLst/>
            <a:cxnLst/>
            <a:rect l="l" t="t" r="r" b="b"/>
            <a:pathLst>
              <a:path w="10547971" h="9970811">
                <a:moveTo>
                  <a:pt x="0" y="0"/>
                </a:moveTo>
                <a:lnTo>
                  <a:pt x="10547971" y="0"/>
                </a:lnTo>
                <a:lnTo>
                  <a:pt x="10547971" y="9970812"/>
                </a:lnTo>
                <a:lnTo>
                  <a:pt x="0" y="9970812"/>
                </a:lnTo>
                <a:lnTo>
                  <a:pt x="0" y="0"/>
                </a:lnTo>
                <a:close/>
              </a:path>
            </a:pathLst>
          </a:custGeom>
          <a:blipFill>
            <a:blip r:embed="rId2"/>
            <a:stretch>
              <a:fillRect t="-253" b="-253"/>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Training and Validation Performance</a:t>
            </a:r>
          </a:p>
        </p:txBody>
      </p:sp>
      <p:sp>
        <p:nvSpPr>
          <p:cNvPr id="7" name="TextBox 7"/>
          <p:cNvSpPr txBox="1"/>
          <p:nvPr/>
        </p:nvSpPr>
        <p:spPr>
          <a:xfrm>
            <a:off x="1371600" y="2749317"/>
            <a:ext cx="16230600" cy="5156796"/>
          </a:xfrm>
          <a:prstGeom prst="rect">
            <a:avLst/>
          </a:prstGeom>
        </p:spPr>
        <p:txBody>
          <a:bodyPr lIns="0" tIns="0" rIns="0" bIns="0" rtlCol="0" anchor="t">
            <a:spAutoFit/>
          </a:bodyPr>
          <a:lstStyle/>
          <a:p>
            <a:pPr algn="l">
              <a:lnSpc>
                <a:spcPts val="4473"/>
              </a:lnSpc>
            </a:pPr>
            <a:r>
              <a:rPr lang="en-US" sz="3242">
                <a:solidFill>
                  <a:srgbClr val="F8DCBF"/>
                </a:solidFill>
                <a:latin typeface="Canva Sans"/>
                <a:ea typeface="Canva Sans"/>
                <a:cs typeface="Canva Sans"/>
                <a:sym typeface="Canva Sans"/>
              </a:rPr>
              <a:t> 1. By Epoch 95, the model achieved:</a:t>
            </a: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Training Accuracy: 65.53% </a:t>
            </a: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Training Loss: 0.9619 </a:t>
            </a: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Validation Accuracy: 61.78% </a:t>
            </a:r>
          </a:p>
          <a:p>
            <a:pPr marL="699952" lvl="1" indent="-349976" algn="l">
              <a:lnSpc>
                <a:spcPts val="4473"/>
              </a:lnSpc>
              <a:buFont typeface="Arial"/>
              <a:buChar char="•"/>
            </a:pPr>
            <a:r>
              <a:rPr lang="en-US" sz="3242">
                <a:solidFill>
                  <a:srgbClr val="F8DCBF"/>
                </a:solidFill>
                <a:latin typeface="Canva Sans"/>
                <a:ea typeface="Canva Sans"/>
                <a:cs typeface="Canva Sans"/>
                <a:sym typeface="Canva Sans"/>
              </a:rPr>
              <a:t> Validation Loss: 0.9498</a:t>
            </a:r>
          </a:p>
          <a:p>
            <a:pPr algn="l">
              <a:lnSpc>
                <a:spcPts val="4473"/>
              </a:lnSpc>
            </a:pPr>
            <a:endParaRPr lang="en-US" sz="3242">
              <a:solidFill>
                <a:srgbClr val="F8DCBF"/>
              </a:solidFill>
              <a:latin typeface="Canva Sans"/>
              <a:ea typeface="Canva Sans"/>
              <a:cs typeface="Canva Sans"/>
              <a:sym typeface="Canva Sans"/>
            </a:endParaRPr>
          </a:p>
          <a:p>
            <a:pPr algn="l">
              <a:lnSpc>
                <a:spcPts val="4473"/>
              </a:lnSpc>
            </a:pPr>
            <a:r>
              <a:rPr lang="en-US" sz="3242">
                <a:solidFill>
                  <a:srgbClr val="F8DCBF"/>
                </a:solidFill>
                <a:latin typeface="Canva Sans"/>
                <a:ea typeface="Canva Sans"/>
                <a:cs typeface="Canva Sans"/>
                <a:sym typeface="Canva Sans"/>
              </a:rPr>
              <a:t>2. L2 regularization controlled model complexity by penalizing large weights, helping to prevent overfitting. Meanwhile, Early Stopping halted training at an optimal point to avoid learning patterns that do not generalize well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Testing Performance on Deepfake</a:t>
            </a:r>
          </a:p>
        </p:txBody>
      </p:sp>
      <p:sp>
        <p:nvSpPr>
          <p:cNvPr id="7" name="TextBox 7"/>
          <p:cNvSpPr txBox="1"/>
          <p:nvPr/>
        </p:nvSpPr>
        <p:spPr>
          <a:xfrm>
            <a:off x="749098" y="2621317"/>
            <a:ext cx="16789804" cy="5219234"/>
          </a:xfrm>
          <a:prstGeom prst="rect">
            <a:avLst/>
          </a:prstGeom>
        </p:spPr>
        <p:txBody>
          <a:bodyPr lIns="0" tIns="0" rIns="0" bIns="0" rtlCol="0" anchor="t">
            <a:spAutoFit/>
          </a:bodyPr>
          <a:lstStyle/>
          <a:p>
            <a:pPr marL="724067" lvl="1" indent="-362034" algn="l">
              <a:lnSpc>
                <a:spcPts val="4628"/>
              </a:lnSpc>
              <a:buFont typeface="Arial"/>
              <a:buChar char="•"/>
            </a:pPr>
            <a:r>
              <a:rPr lang="en-US" sz="3353">
                <a:solidFill>
                  <a:srgbClr val="F8DCBF"/>
                </a:solidFill>
                <a:latin typeface="Canva Sans"/>
                <a:ea typeface="Canva Sans"/>
                <a:cs typeface="Canva Sans"/>
                <a:sym typeface="Canva Sans"/>
              </a:rPr>
              <a:t> To evaluate real-world generalization, the model was tested on a separate dataset consisting of 20% deepfake data, yielding:</a:t>
            </a:r>
          </a:p>
          <a:p>
            <a:pPr algn="l">
              <a:lnSpc>
                <a:spcPts val="4628"/>
              </a:lnSpc>
            </a:pPr>
            <a:endParaRPr lang="en-US" sz="3353">
              <a:solidFill>
                <a:srgbClr val="F8DCBF"/>
              </a:solidFill>
              <a:latin typeface="Canva Sans"/>
              <a:ea typeface="Canva Sans"/>
              <a:cs typeface="Canva Sans"/>
              <a:sym typeface="Canva Sans"/>
            </a:endParaRPr>
          </a:p>
          <a:p>
            <a:pPr marL="1448134" lvl="2" indent="-482711" algn="l">
              <a:lnSpc>
                <a:spcPts val="4628"/>
              </a:lnSpc>
              <a:buFont typeface="Arial"/>
              <a:buChar char="⚬"/>
            </a:pPr>
            <a:r>
              <a:rPr lang="en-US" sz="3353">
                <a:solidFill>
                  <a:srgbClr val="F8DCBF"/>
                </a:solidFill>
                <a:latin typeface="Canva Sans"/>
                <a:ea typeface="Canva Sans"/>
                <a:cs typeface="Canva Sans"/>
                <a:sym typeface="Canva Sans"/>
              </a:rPr>
              <a:t>Test Accuracy: 61.00%</a:t>
            </a:r>
          </a:p>
          <a:p>
            <a:pPr marL="1448134" lvl="2" indent="-482711" algn="l">
              <a:lnSpc>
                <a:spcPts val="4628"/>
              </a:lnSpc>
              <a:buFont typeface="Arial"/>
              <a:buChar char="⚬"/>
            </a:pPr>
            <a:r>
              <a:rPr lang="en-US" sz="3353">
                <a:solidFill>
                  <a:srgbClr val="F8DCBF"/>
                </a:solidFill>
                <a:latin typeface="Canva Sans"/>
                <a:ea typeface="Canva Sans"/>
                <a:cs typeface="Canva Sans"/>
                <a:sym typeface="Canva Sans"/>
              </a:rPr>
              <a:t> Test Loss: 0.9789</a:t>
            </a:r>
          </a:p>
          <a:p>
            <a:pPr algn="l">
              <a:lnSpc>
                <a:spcPts val="4628"/>
              </a:lnSpc>
            </a:pPr>
            <a:endParaRPr lang="en-US" sz="3353">
              <a:solidFill>
                <a:srgbClr val="F8DCBF"/>
              </a:solidFill>
              <a:latin typeface="Canva Sans"/>
              <a:ea typeface="Canva Sans"/>
              <a:cs typeface="Canva Sans"/>
              <a:sym typeface="Canva Sans"/>
            </a:endParaRPr>
          </a:p>
          <a:p>
            <a:pPr marL="724067" lvl="1" indent="-362034" algn="l">
              <a:lnSpc>
                <a:spcPts val="4628"/>
              </a:lnSpc>
              <a:buFont typeface="Arial"/>
              <a:buChar char="•"/>
            </a:pPr>
            <a:r>
              <a:rPr lang="en-US" sz="3353">
                <a:solidFill>
                  <a:srgbClr val="F8DCBF"/>
                </a:solidFill>
                <a:latin typeface="Canva Sans"/>
                <a:ea typeface="Canva Sans"/>
                <a:cs typeface="Canva Sans"/>
                <a:sym typeface="Canva Sans"/>
              </a:rPr>
              <a:t>Further enhancements, such as fine-tuning hyperparameters, adding data augmentation techniques, or exploring alternative architectures, could lead to better performance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Face2Face (F2F) Testing Results</a:t>
            </a:r>
          </a:p>
        </p:txBody>
      </p:sp>
      <p:sp>
        <p:nvSpPr>
          <p:cNvPr id="7" name="TextBox 7"/>
          <p:cNvSpPr txBox="1"/>
          <p:nvPr/>
        </p:nvSpPr>
        <p:spPr>
          <a:xfrm>
            <a:off x="398738" y="3270985"/>
            <a:ext cx="17490524" cy="3003654"/>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 In addition to deepfake detection, the model was tested on the Face2Face dataset, producing the following results:</a:t>
            </a:r>
          </a:p>
          <a:p>
            <a:pPr marL="1508572" lvl="2" indent="-502857" algn="l">
              <a:lnSpc>
                <a:spcPts val="4821"/>
              </a:lnSpc>
              <a:buFont typeface="Arial"/>
              <a:buChar char="⚬"/>
            </a:pPr>
            <a:r>
              <a:rPr lang="en-US" sz="3493">
                <a:solidFill>
                  <a:srgbClr val="F8DCBF"/>
                </a:solidFill>
                <a:latin typeface="Canva Sans"/>
                <a:ea typeface="Canva Sans"/>
                <a:cs typeface="Canva Sans"/>
                <a:sym typeface="Canva Sans"/>
              </a:rPr>
              <a:t>Face2Face Test Accuracy: 61.88% </a:t>
            </a:r>
          </a:p>
          <a:p>
            <a:pPr marL="1508572" lvl="2" indent="-502857" algn="l">
              <a:lnSpc>
                <a:spcPts val="4821"/>
              </a:lnSpc>
              <a:buFont typeface="Arial"/>
              <a:buChar char="⚬"/>
            </a:pPr>
            <a:r>
              <a:rPr lang="en-US" sz="3493">
                <a:solidFill>
                  <a:srgbClr val="F8DCBF"/>
                </a:solidFill>
                <a:latin typeface="Canva Sans"/>
                <a:ea typeface="Canva Sans"/>
                <a:cs typeface="Canva Sans"/>
                <a:sym typeface="Canva Sans"/>
              </a:rPr>
              <a:t>Face2Face Test Loss: 0.9943</a:t>
            </a:r>
          </a:p>
          <a:p>
            <a:pPr marL="1508572" lvl="2" indent="-502857" algn="l">
              <a:lnSpc>
                <a:spcPts val="4821"/>
              </a:lnSpc>
              <a:buFont typeface="Arial"/>
              <a:buChar char="⚬"/>
            </a:pPr>
            <a:r>
              <a:rPr lang="en-US" sz="3493">
                <a:solidFill>
                  <a:srgbClr val="F8DCBF"/>
                </a:solidFill>
                <a:latin typeface="Canva Sans"/>
                <a:ea typeface="Canva Sans"/>
                <a:cs typeface="Canva Sans"/>
                <a:sym typeface="Canva Sans"/>
              </a:rPr>
              <a:t>Confidence Score: 58.53%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5412144" y="8031349"/>
            <a:ext cx="7463712" cy="582558"/>
          </a:xfrm>
          <a:prstGeom prst="rect">
            <a:avLst/>
          </a:prstGeom>
        </p:spPr>
        <p:txBody>
          <a:bodyPr lIns="0" tIns="0" rIns="0" bIns="0" rtlCol="0" anchor="t">
            <a:spAutoFit/>
          </a:bodyPr>
          <a:lstStyle/>
          <a:p>
            <a:pPr algn="l">
              <a:lnSpc>
                <a:spcPts val="4821"/>
              </a:lnSpc>
            </a:pPr>
            <a:r>
              <a:rPr lang="en-US" sz="3493">
                <a:solidFill>
                  <a:srgbClr val="F8DCBF"/>
                </a:solidFill>
                <a:latin typeface="Canva Sans"/>
                <a:ea typeface="Canva Sans"/>
                <a:cs typeface="Canva Sans"/>
                <a:sym typeface="Canva Sans"/>
              </a:rPr>
              <a:t>Accuracy v/s Epoch</a:t>
            </a:r>
          </a:p>
        </p:txBody>
      </p:sp>
      <p:sp>
        <p:nvSpPr>
          <p:cNvPr id="7" name="Freeform 7"/>
          <p:cNvSpPr/>
          <p:nvPr/>
        </p:nvSpPr>
        <p:spPr>
          <a:xfrm>
            <a:off x="3657600" y="1394742"/>
            <a:ext cx="8095065" cy="5928205"/>
          </a:xfrm>
          <a:custGeom>
            <a:avLst/>
            <a:gdLst/>
            <a:ahLst/>
            <a:cxnLst/>
            <a:rect l="l" t="t" r="r" b="b"/>
            <a:pathLst>
              <a:path w="8095065" h="5928205">
                <a:moveTo>
                  <a:pt x="0" y="0"/>
                </a:moveTo>
                <a:lnTo>
                  <a:pt x="8095065" y="0"/>
                </a:lnTo>
                <a:lnTo>
                  <a:pt x="8095065" y="5928205"/>
                </a:lnTo>
                <a:lnTo>
                  <a:pt x="0" y="5928205"/>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5334000" y="8322628"/>
            <a:ext cx="17490524" cy="582558"/>
          </a:xfrm>
          <a:prstGeom prst="rect">
            <a:avLst/>
          </a:prstGeom>
        </p:spPr>
        <p:txBody>
          <a:bodyPr lIns="0" tIns="0" rIns="0" bIns="0" rtlCol="0" anchor="t">
            <a:spAutoFit/>
          </a:bodyPr>
          <a:lstStyle/>
          <a:p>
            <a:pPr algn="l">
              <a:lnSpc>
                <a:spcPts val="4821"/>
              </a:lnSpc>
            </a:pPr>
            <a:r>
              <a:rPr lang="en-US" sz="3493">
                <a:solidFill>
                  <a:srgbClr val="F8DCBF"/>
                </a:solidFill>
                <a:latin typeface="Canva Sans"/>
                <a:ea typeface="Canva Sans"/>
                <a:cs typeface="Canva Sans"/>
                <a:sym typeface="Canva Sans"/>
              </a:rPr>
              <a:t>Loss v/s Epoch</a:t>
            </a:r>
          </a:p>
        </p:txBody>
      </p:sp>
      <p:sp>
        <p:nvSpPr>
          <p:cNvPr id="7" name="Freeform 7"/>
          <p:cNvSpPr/>
          <p:nvPr/>
        </p:nvSpPr>
        <p:spPr>
          <a:xfrm>
            <a:off x="3581400" y="1104900"/>
            <a:ext cx="8458200" cy="6172200"/>
          </a:xfrm>
          <a:custGeom>
            <a:avLst/>
            <a:gdLst/>
            <a:ahLst/>
            <a:cxnLst/>
            <a:rect l="l" t="t" r="r" b="b"/>
            <a:pathLst>
              <a:path w="7971373" h="5968565">
                <a:moveTo>
                  <a:pt x="0" y="0"/>
                </a:moveTo>
                <a:lnTo>
                  <a:pt x="7971373" y="0"/>
                </a:lnTo>
                <a:lnTo>
                  <a:pt x="7971373" y="5968565"/>
                </a:lnTo>
                <a:lnTo>
                  <a:pt x="0" y="5968565"/>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F378EF4C-38C9-4816-ECA0-283EDD552C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84465A-1401-4B8E-3946-1516CCB9697C}"/>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5D998407-9987-B164-56D0-CD2AC1E174C6}"/>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6976809A-3CE6-5E75-1BD1-AE6BF043F483}"/>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9F6C41A5-DD1C-A0DE-117E-556B97895A53}"/>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33A39BCA-2396-3471-FCC9-3B4A6DD64B62}"/>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8D6FE0AE-9C0D-B510-0C1D-C303C319792F}"/>
              </a:ext>
            </a:extLst>
          </p:cNvPr>
          <p:cNvSpPr txBox="1"/>
          <p:nvPr/>
        </p:nvSpPr>
        <p:spPr>
          <a:xfrm>
            <a:off x="398738" y="3270985"/>
            <a:ext cx="17490524" cy="4270656"/>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 </a:t>
            </a:r>
            <a:r>
              <a:rPr lang="en-US" sz="3493" err="1">
                <a:solidFill>
                  <a:srgbClr val="F8DCBF"/>
                </a:solidFill>
                <a:latin typeface="Canva Sans"/>
                <a:ea typeface="Canva Sans"/>
                <a:cs typeface="Canva Sans"/>
                <a:sym typeface="Canva Sans"/>
              </a:rPr>
              <a:t>DeepRhythm</a:t>
            </a:r>
            <a:r>
              <a:rPr lang="en-US" sz="3493">
                <a:solidFill>
                  <a:srgbClr val="F8DCBF"/>
                </a:solidFill>
                <a:latin typeface="Canva Sans"/>
                <a:ea typeface="Canva Sans"/>
                <a:cs typeface="Canva Sans"/>
                <a:sym typeface="Canva Sans"/>
              </a:rPr>
              <a:t>: Exposing </a:t>
            </a:r>
            <a:r>
              <a:rPr lang="en-US" sz="3493" err="1">
                <a:solidFill>
                  <a:srgbClr val="F8DCBF"/>
                </a:solidFill>
                <a:latin typeface="Canva Sans"/>
                <a:ea typeface="Canva Sans"/>
                <a:cs typeface="Canva Sans"/>
                <a:sym typeface="Canva Sans"/>
              </a:rPr>
              <a:t>DeepFakes</a:t>
            </a:r>
            <a:r>
              <a:rPr lang="en-US" sz="3493">
                <a:solidFill>
                  <a:srgbClr val="F8DCBF"/>
                </a:solidFill>
                <a:latin typeface="Canva Sans"/>
                <a:ea typeface="Canva Sans"/>
                <a:cs typeface="Canva Sans"/>
                <a:sym typeface="Canva Sans"/>
              </a:rPr>
              <a:t> with Attentional Visual Heartbeat Rhythms</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[2] Munawar et al., ”Forged Video Detection Using Deep Learning: A Systematic Literature Review,” Applied Computational Intelligence and Soft Computing, 2023</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[3] Analysis and Survey on Deepfake Detection and Recognition with Convolutional Neural Networks</a:t>
            </a:r>
          </a:p>
        </p:txBody>
      </p:sp>
    </p:spTree>
    <p:extLst>
      <p:ext uri="{BB962C8B-B14F-4D97-AF65-F5344CB8AC3E}">
        <p14:creationId xmlns:p14="http://schemas.microsoft.com/office/powerpoint/2010/main" val="2243715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FAC3B4BA-BDD8-510C-BBA0-5515EEF41AF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D579798-66B2-69F8-0C65-9098EA9FC009}"/>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0E09DC80-9BB6-87AC-D24A-A721C3D8BFC4}"/>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1BCF665B-88C4-F06B-3111-40AD1198F592}"/>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8DE86143-9D20-F6A9-5DD6-40F118DA9BEB}"/>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4D2A675E-74CF-1283-BF38-4CBBF7CD9975}"/>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6444185D-DC4E-4EDD-C756-31FAEB98B096}"/>
              </a:ext>
            </a:extLst>
          </p:cNvPr>
          <p:cNvSpPr txBox="1"/>
          <p:nvPr/>
        </p:nvSpPr>
        <p:spPr>
          <a:xfrm>
            <a:off x="398738" y="3270985"/>
            <a:ext cx="17490524" cy="2423997"/>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[4] Zhao et al., ”Multi-Attentional Deepfake Detection,” CVPR 2021</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[5] </a:t>
            </a:r>
            <a:r>
              <a:rPr lang="en-US" sz="3493" err="1">
                <a:solidFill>
                  <a:srgbClr val="F8DCBF"/>
                </a:solidFill>
                <a:latin typeface="Canva Sans"/>
                <a:ea typeface="Canva Sans"/>
                <a:cs typeface="Canva Sans"/>
                <a:sym typeface="Canva Sans"/>
              </a:rPr>
              <a:t>Maksutov</a:t>
            </a:r>
            <a:r>
              <a:rPr lang="en-US" sz="3493">
                <a:solidFill>
                  <a:srgbClr val="F8DCBF"/>
                </a:solidFill>
                <a:latin typeface="Canva Sans"/>
                <a:ea typeface="Canva Sans"/>
                <a:cs typeface="Canva Sans"/>
                <a:sym typeface="Canva Sans"/>
              </a:rPr>
              <a:t> et al., ”</a:t>
            </a:r>
            <a:r>
              <a:rPr lang="en-US" sz="3493" err="1">
                <a:solidFill>
                  <a:srgbClr val="F8DCBF"/>
                </a:solidFill>
                <a:latin typeface="Canva Sans"/>
                <a:ea typeface="Canva Sans"/>
                <a:cs typeface="Canva Sans"/>
                <a:sym typeface="Canva Sans"/>
              </a:rPr>
              <a:t>DeepFake</a:t>
            </a:r>
            <a:r>
              <a:rPr lang="en-US" sz="3493">
                <a:solidFill>
                  <a:srgbClr val="F8DCBF"/>
                </a:solidFill>
                <a:latin typeface="Canva Sans"/>
                <a:ea typeface="Canva Sans"/>
                <a:cs typeface="Canva Sans"/>
                <a:sym typeface="Canva Sans"/>
              </a:rPr>
              <a:t> Detection Based on Discrepancies Between Faces and Their Context.” </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[6] </a:t>
            </a:r>
            <a:r>
              <a:rPr lang="en-US" sz="3493" err="1">
                <a:solidFill>
                  <a:srgbClr val="F8DCBF"/>
                </a:solidFill>
                <a:latin typeface="Canva Sans"/>
                <a:ea typeface="Canva Sans"/>
                <a:cs typeface="Canva Sans"/>
                <a:sym typeface="Canva Sans"/>
              </a:rPr>
              <a:t>FaceShifter</a:t>
            </a:r>
            <a:r>
              <a:rPr lang="en-US" sz="3493">
                <a:solidFill>
                  <a:srgbClr val="F8DCBF"/>
                </a:solidFill>
                <a:latin typeface="Canva Sans"/>
                <a:ea typeface="Canva Sans"/>
                <a:cs typeface="Canva Sans"/>
                <a:sym typeface="Canva Sans"/>
              </a:rPr>
              <a:t>: Towards High Fidelity and Occlusion Aware Face Swapping</a:t>
            </a:r>
          </a:p>
        </p:txBody>
      </p:sp>
    </p:spTree>
    <p:extLst>
      <p:ext uri="{BB962C8B-B14F-4D97-AF65-F5344CB8AC3E}">
        <p14:creationId xmlns:p14="http://schemas.microsoft.com/office/powerpoint/2010/main" val="3124991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3DFF761B-EFDD-1950-1C7C-6CA158FCCE8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7110A47-4B73-48CA-85C0-5AB9CF6330CD}"/>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644CA6DE-617C-A3A3-48E9-E6E3745CC6C4}"/>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D71ADABF-2511-DD5B-85B1-7B6DAC5BBEAC}"/>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ABDF9EC6-72D7-BA29-4F17-CC498DF63C71}"/>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5F2420E5-F89C-417F-C290-572C046B56E0}"/>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270DC7E7-0102-7D9D-1AA3-44E36657D24B}"/>
              </a:ext>
            </a:extLst>
          </p:cNvPr>
          <p:cNvSpPr txBox="1"/>
          <p:nvPr/>
        </p:nvSpPr>
        <p:spPr>
          <a:xfrm>
            <a:off x="398738" y="3270985"/>
            <a:ext cx="17490524" cy="4270656"/>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7] Shruti Agarwal and Hany Farid, ”Detecting Deep-Fake Videos from Aural and Oral Dynamics,” In Proceedings of the IEEE/CVF Conference on Computer Vision and Pattern Recognition, pages 981–989, 2021 </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[8] Giuseppe </a:t>
            </a:r>
            <a:r>
              <a:rPr lang="en-US" sz="3493" err="1">
                <a:solidFill>
                  <a:srgbClr val="F8DCBF"/>
                </a:solidFill>
                <a:latin typeface="Canva Sans"/>
                <a:ea typeface="Canva Sans"/>
                <a:cs typeface="Canva Sans"/>
                <a:sym typeface="Canva Sans"/>
              </a:rPr>
              <a:t>Boccignone</a:t>
            </a:r>
            <a:r>
              <a:rPr lang="en-US" sz="3493">
                <a:solidFill>
                  <a:srgbClr val="F8DCBF"/>
                </a:solidFill>
                <a:latin typeface="Canva Sans"/>
                <a:ea typeface="Canva Sans"/>
                <a:cs typeface="Canva Sans"/>
                <a:sym typeface="Canva Sans"/>
              </a:rPr>
              <a:t>, Sathya </a:t>
            </a:r>
            <a:r>
              <a:rPr lang="en-US" sz="3493" err="1">
                <a:solidFill>
                  <a:srgbClr val="F8DCBF"/>
                </a:solidFill>
                <a:latin typeface="Canva Sans"/>
                <a:ea typeface="Canva Sans"/>
                <a:cs typeface="Canva Sans"/>
                <a:sym typeface="Canva Sans"/>
              </a:rPr>
              <a:t>Bursic</a:t>
            </a:r>
            <a:r>
              <a:rPr lang="en-US" sz="3493">
                <a:solidFill>
                  <a:srgbClr val="F8DCBF"/>
                </a:solidFill>
                <a:latin typeface="Canva Sans"/>
                <a:ea typeface="Canva Sans"/>
                <a:cs typeface="Canva Sans"/>
                <a:sym typeface="Canva Sans"/>
              </a:rPr>
              <a:t>, Vittorio </a:t>
            </a:r>
            <a:r>
              <a:rPr lang="en-US" sz="3493" err="1">
                <a:solidFill>
                  <a:srgbClr val="F8DCBF"/>
                </a:solidFill>
                <a:latin typeface="Canva Sans"/>
                <a:ea typeface="Canva Sans"/>
                <a:cs typeface="Canva Sans"/>
                <a:sym typeface="Canva Sans"/>
              </a:rPr>
              <a:t>Cuculo</a:t>
            </a:r>
            <a:r>
              <a:rPr lang="en-US" sz="3493">
                <a:solidFill>
                  <a:srgbClr val="F8DCBF"/>
                </a:solidFill>
                <a:latin typeface="Canva Sans"/>
                <a:ea typeface="Canva Sans"/>
                <a:cs typeface="Canva Sans"/>
                <a:sym typeface="Canva Sans"/>
              </a:rPr>
              <a:t>, Alessandro D’Amelio, Giuliano Grossi, Raffaella </a:t>
            </a:r>
            <a:r>
              <a:rPr lang="en-US" sz="3493" err="1">
                <a:solidFill>
                  <a:srgbClr val="F8DCBF"/>
                </a:solidFill>
                <a:latin typeface="Canva Sans"/>
                <a:ea typeface="Canva Sans"/>
                <a:cs typeface="Canva Sans"/>
                <a:sym typeface="Canva Sans"/>
              </a:rPr>
              <a:t>Lanzarotti</a:t>
            </a:r>
            <a:r>
              <a:rPr lang="en-US" sz="3493">
                <a:solidFill>
                  <a:srgbClr val="F8DCBF"/>
                </a:solidFill>
                <a:latin typeface="Canva Sans"/>
                <a:ea typeface="Canva Sans"/>
                <a:cs typeface="Canva Sans"/>
                <a:sym typeface="Canva Sans"/>
              </a:rPr>
              <a:t>, and Sabrina Patania, ”Deepfakes Have No Heart: A Simple </a:t>
            </a:r>
            <a:r>
              <a:rPr lang="en-US" sz="3493" err="1">
                <a:solidFill>
                  <a:srgbClr val="F8DCBF"/>
                </a:solidFill>
                <a:latin typeface="Canva Sans"/>
                <a:ea typeface="Canva Sans"/>
                <a:cs typeface="Canva Sans"/>
                <a:sym typeface="Canva Sans"/>
              </a:rPr>
              <a:t>rPPG</a:t>
            </a:r>
            <a:r>
              <a:rPr lang="en-US" sz="3493">
                <a:solidFill>
                  <a:srgbClr val="F8DCBF"/>
                </a:solidFill>
                <a:latin typeface="Canva Sans"/>
                <a:ea typeface="Canva Sans"/>
                <a:cs typeface="Canva Sans"/>
                <a:sym typeface="Canva Sans"/>
              </a:rPr>
              <a:t>-Based Method to Reveal Fake Videos,” In International Conference on Image Analysis and Processing, pages 186–195. Springer, 2022 </a:t>
            </a:r>
          </a:p>
        </p:txBody>
      </p:sp>
    </p:spTree>
    <p:extLst>
      <p:ext uri="{BB962C8B-B14F-4D97-AF65-F5344CB8AC3E}">
        <p14:creationId xmlns:p14="http://schemas.microsoft.com/office/powerpoint/2010/main" val="2679684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393B31F1-BA2D-73A7-F634-97006ED429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433801-AB56-C9FE-9032-ABB08FAB88B3}"/>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4565E14C-0C40-C041-7BA5-3772E085C048}"/>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99E5B969-24BA-EB1D-5D00-F7016C12BCCA}"/>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F3049872-9A2E-F65A-3EA7-EA8DE4A77B62}"/>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3AE907CD-56EB-4597-2A3F-37E8EE9D0C93}"/>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C4BCFC35-160B-72DC-C74B-CE8E043B45CC}"/>
              </a:ext>
            </a:extLst>
          </p:cNvPr>
          <p:cNvSpPr txBox="1"/>
          <p:nvPr/>
        </p:nvSpPr>
        <p:spPr>
          <a:xfrm>
            <a:off x="398738" y="3270985"/>
            <a:ext cx="17490524" cy="4270656"/>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9] </a:t>
            </a:r>
            <a:r>
              <a:rPr lang="en-US" sz="3493" err="1">
                <a:solidFill>
                  <a:srgbClr val="F8DCBF"/>
                </a:solidFill>
                <a:latin typeface="Canva Sans"/>
                <a:ea typeface="Canva Sans"/>
                <a:cs typeface="Canva Sans"/>
                <a:sym typeface="Canva Sans"/>
              </a:rPr>
              <a:t>Umur</a:t>
            </a:r>
            <a:r>
              <a:rPr lang="en-US" sz="3493">
                <a:solidFill>
                  <a:srgbClr val="F8DCBF"/>
                </a:solidFill>
                <a:latin typeface="Canva Sans"/>
                <a:ea typeface="Canva Sans"/>
                <a:cs typeface="Canva Sans"/>
                <a:sym typeface="Canva Sans"/>
              </a:rPr>
              <a:t> Aybars Ciftci, Ilke Demir, and Lijun Yin, ”How Do the Hearts of Deep Fakes Beat? Deep Fake Source Detection via Interpreting Residuals 21with Biological Signals,” In 2020 IEEE International Joint Conference on Biometrics (IJCB), pages 1–10. IEEE, 2020.</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10] Javier Hernandez-Ortega, Ruben </a:t>
            </a:r>
            <a:r>
              <a:rPr lang="en-US" sz="3493" err="1">
                <a:solidFill>
                  <a:srgbClr val="F8DCBF"/>
                </a:solidFill>
                <a:latin typeface="Canva Sans"/>
                <a:ea typeface="Canva Sans"/>
                <a:cs typeface="Canva Sans"/>
                <a:sym typeface="Canva Sans"/>
              </a:rPr>
              <a:t>Tolosana</a:t>
            </a:r>
            <a:r>
              <a:rPr lang="en-US" sz="3493">
                <a:solidFill>
                  <a:srgbClr val="F8DCBF"/>
                </a:solidFill>
                <a:latin typeface="Canva Sans"/>
                <a:ea typeface="Canva Sans"/>
                <a:cs typeface="Canva Sans"/>
                <a:sym typeface="Canva Sans"/>
              </a:rPr>
              <a:t>, Julian </a:t>
            </a:r>
            <a:r>
              <a:rPr lang="en-US" sz="3493" err="1">
                <a:solidFill>
                  <a:srgbClr val="F8DCBF"/>
                </a:solidFill>
                <a:latin typeface="Canva Sans"/>
                <a:ea typeface="Canva Sans"/>
                <a:cs typeface="Canva Sans"/>
                <a:sym typeface="Canva Sans"/>
              </a:rPr>
              <a:t>Fierrez</a:t>
            </a:r>
            <a:r>
              <a:rPr lang="en-US" sz="3493">
                <a:solidFill>
                  <a:srgbClr val="F8DCBF"/>
                </a:solidFill>
                <a:latin typeface="Canva Sans"/>
                <a:ea typeface="Canva Sans"/>
                <a:cs typeface="Canva Sans"/>
                <a:sym typeface="Canva Sans"/>
              </a:rPr>
              <a:t>, and </a:t>
            </a:r>
            <a:r>
              <a:rPr lang="en-US" sz="3493" err="1">
                <a:solidFill>
                  <a:srgbClr val="F8DCBF"/>
                </a:solidFill>
                <a:latin typeface="Canva Sans"/>
                <a:ea typeface="Canva Sans"/>
                <a:cs typeface="Canva Sans"/>
                <a:sym typeface="Canva Sans"/>
              </a:rPr>
              <a:t>Aythami</a:t>
            </a:r>
            <a:r>
              <a:rPr lang="en-US" sz="3493">
                <a:solidFill>
                  <a:srgbClr val="F8DCBF"/>
                </a:solidFill>
                <a:latin typeface="Canva Sans"/>
                <a:ea typeface="Canva Sans"/>
                <a:cs typeface="Canva Sans"/>
                <a:sym typeface="Canva Sans"/>
              </a:rPr>
              <a:t> Morales, ”</a:t>
            </a:r>
            <a:r>
              <a:rPr lang="en-US" sz="3493" err="1">
                <a:solidFill>
                  <a:srgbClr val="F8DCBF"/>
                </a:solidFill>
                <a:latin typeface="Canva Sans"/>
                <a:ea typeface="Canva Sans"/>
                <a:cs typeface="Canva Sans"/>
                <a:sym typeface="Canva Sans"/>
              </a:rPr>
              <a:t>DeepFakeson</a:t>
            </a:r>
            <a:r>
              <a:rPr lang="en-US" sz="3493">
                <a:solidFill>
                  <a:srgbClr val="F8DCBF"/>
                </a:solidFill>
                <a:latin typeface="Canva Sans"/>
                <a:ea typeface="Canva Sans"/>
                <a:cs typeface="Canva Sans"/>
                <a:sym typeface="Canva Sans"/>
              </a:rPr>
              <a:t>-Phys: Deepfakes Detection Based on Heart Rate Estimation,” </a:t>
            </a:r>
            <a:r>
              <a:rPr lang="en-US" sz="3493" err="1">
                <a:solidFill>
                  <a:srgbClr val="F8DCBF"/>
                </a:solidFill>
                <a:latin typeface="Canva Sans"/>
                <a:ea typeface="Canva Sans"/>
                <a:cs typeface="Canva Sans"/>
                <a:sym typeface="Canva Sans"/>
              </a:rPr>
              <a:t>arXiv</a:t>
            </a:r>
            <a:r>
              <a:rPr lang="en-US" sz="3493">
                <a:solidFill>
                  <a:srgbClr val="F8DCBF"/>
                </a:solidFill>
                <a:latin typeface="Canva Sans"/>
                <a:ea typeface="Canva Sans"/>
                <a:cs typeface="Canva Sans"/>
                <a:sym typeface="Canva Sans"/>
              </a:rPr>
              <a:t> preprint arXiv:2010.00400, 2020..</a:t>
            </a:r>
          </a:p>
        </p:txBody>
      </p:sp>
    </p:spTree>
    <p:extLst>
      <p:ext uri="{BB962C8B-B14F-4D97-AF65-F5344CB8AC3E}">
        <p14:creationId xmlns:p14="http://schemas.microsoft.com/office/powerpoint/2010/main" val="1484279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85F06AB4-251E-41B9-2E09-4E45EF469AC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881D768-93CA-7B59-32E0-FBA6FD924E93}"/>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F93731A4-C14B-EFB2-181E-46DB5029F848}"/>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8BDD6657-4E2D-4C75-8FD0-D3059B65B805}"/>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A50F96B8-CACD-0AFE-70EB-400BB66B693D}"/>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608551A3-8BD9-A8B7-BA7A-8D4F282F6E2E}"/>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12A29721-F91D-4EA0-B75D-ADB8659D22AE}"/>
              </a:ext>
            </a:extLst>
          </p:cNvPr>
          <p:cNvSpPr txBox="1"/>
          <p:nvPr/>
        </p:nvSpPr>
        <p:spPr>
          <a:xfrm>
            <a:off x="398738" y="3270985"/>
            <a:ext cx="17490524" cy="3039550"/>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[11] </a:t>
            </a:r>
            <a:r>
              <a:rPr lang="en-US" sz="3493" err="1">
                <a:solidFill>
                  <a:srgbClr val="F8DCBF"/>
                </a:solidFill>
                <a:latin typeface="Canva Sans"/>
                <a:ea typeface="Canva Sans"/>
                <a:cs typeface="Canva Sans"/>
                <a:sym typeface="Canva Sans"/>
              </a:rPr>
              <a:t>Tackhyun</a:t>
            </a:r>
            <a:r>
              <a:rPr lang="en-US" sz="3493">
                <a:solidFill>
                  <a:srgbClr val="F8DCBF"/>
                </a:solidFill>
                <a:latin typeface="Canva Sans"/>
                <a:ea typeface="Canva Sans"/>
                <a:cs typeface="Canva Sans"/>
                <a:sym typeface="Canva Sans"/>
              </a:rPr>
              <a:t> Jung, </a:t>
            </a:r>
            <a:r>
              <a:rPr lang="en-US" sz="3493" err="1">
                <a:solidFill>
                  <a:srgbClr val="F8DCBF"/>
                </a:solidFill>
                <a:latin typeface="Canva Sans"/>
                <a:ea typeface="Canva Sans"/>
                <a:cs typeface="Canva Sans"/>
                <a:sym typeface="Canva Sans"/>
              </a:rPr>
              <a:t>Sangwon</a:t>
            </a:r>
            <a:r>
              <a:rPr lang="en-US" sz="3493">
                <a:solidFill>
                  <a:srgbClr val="F8DCBF"/>
                </a:solidFill>
                <a:latin typeface="Canva Sans"/>
                <a:ea typeface="Canva Sans"/>
                <a:cs typeface="Canva Sans"/>
                <a:sym typeface="Canva Sans"/>
              </a:rPr>
              <a:t> Kim, and </a:t>
            </a:r>
            <a:r>
              <a:rPr lang="en-US" sz="3493" err="1">
                <a:solidFill>
                  <a:srgbClr val="F8DCBF"/>
                </a:solidFill>
                <a:latin typeface="Canva Sans"/>
                <a:ea typeface="Canva Sans"/>
                <a:cs typeface="Canva Sans"/>
                <a:sym typeface="Canva Sans"/>
              </a:rPr>
              <a:t>Keecheon</a:t>
            </a:r>
            <a:r>
              <a:rPr lang="en-US" sz="3493">
                <a:solidFill>
                  <a:srgbClr val="F8DCBF"/>
                </a:solidFill>
                <a:latin typeface="Canva Sans"/>
                <a:ea typeface="Canva Sans"/>
                <a:cs typeface="Canva Sans"/>
                <a:sym typeface="Canva Sans"/>
              </a:rPr>
              <a:t> Kim, ”</a:t>
            </a:r>
            <a:r>
              <a:rPr lang="en-US" sz="3493" err="1">
                <a:solidFill>
                  <a:srgbClr val="F8DCBF"/>
                </a:solidFill>
                <a:latin typeface="Canva Sans"/>
                <a:ea typeface="Canva Sans"/>
                <a:cs typeface="Canva Sans"/>
                <a:sym typeface="Canva Sans"/>
              </a:rPr>
              <a:t>DeepVision</a:t>
            </a:r>
            <a:r>
              <a:rPr lang="en-US" sz="3493">
                <a:solidFill>
                  <a:srgbClr val="F8DCBF"/>
                </a:solidFill>
                <a:latin typeface="Canva Sans"/>
                <a:ea typeface="Canva Sans"/>
                <a:cs typeface="Canva Sans"/>
                <a:sym typeface="Canva Sans"/>
              </a:rPr>
              <a:t>: Deepfakes Detection Using Human Eye Blinking Pattern,” IEEE Access, 8:83144–83154, 2020</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[12] Bahar Uddin Mahmud and Afsana Sharmin, ”Deep Insights of Deepfake Technology: A Review,” </a:t>
            </a:r>
            <a:r>
              <a:rPr lang="en-US" sz="3493" err="1">
                <a:solidFill>
                  <a:srgbClr val="F8DCBF"/>
                </a:solidFill>
                <a:latin typeface="Canva Sans"/>
                <a:ea typeface="Canva Sans"/>
                <a:cs typeface="Canva Sans"/>
                <a:sym typeface="Canva Sans"/>
              </a:rPr>
              <a:t>arXiv</a:t>
            </a:r>
            <a:r>
              <a:rPr lang="en-US" sz="3493">
                <a:solidFill>
                  <a:srgbClr val="F8DCBF"/>
                </a:solidFill>
                <a:latin typeface="Canva Sans"/>
                <a:ea typeface="Canva Sans"/>
                <a:cs typeface="Canva Sans"/>
                <a:sym typeface="Canva Sans"/>
              </a:rPr>
              <a:t> preprint arXiv:2105.00192, 2021.</a:t>
            </a:r>
          </a:p>
        </p:txBody>
      </p:sp>
    </p:spTree>
    <p:extLst>
      <p:ext uri="{BB962C8B-B14F-4D97-AF65-F5344CB8AC3E}">
        <p14:creationId xmlns:p14="http://schemas.microsoft.com/office/powerpoint/2010/main" val="5963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5758122" y="113639"/>
            <a:ext cx="5488559" cy="1343888"/>
          </a:xfrm>
          <a:prstGeom prst="rect">
            <a:avLst/>
          </a:prstGeom>
        </p:spPr>
        <p:txBody>
          <a:bodyPr lIns="0" tIns="0" rIns="0" bIns="0" rtlCol="0" anchor="t">
            <a:spAutoFit/>
          </a:bodyPr>
          <a:lstStyle/>
          <a:p>
            <a:pPr algn="l">
              <a:lnSpc>
                <a:spcPts val="11064"/>
              </a:lnSpc>
            </a:pPr>
            <a:r>
              <a:rPr lang="en-US" sz="7903" b="1">
                <a:solidFill>
                  <a:srgbClr val="F8DCBF"/>
                </a:solidFill>
                <a:latin typeface="Canva Sans Bold"/>
                <a:ea typeface="Canva Sans Bold"/>
                <a:cs typeface="Canva Sans Bold"/>
                <a:sym typeface="Canva Sans Bold"/>
              </a:rPr>
              <a:t>Motivation</a:t>
            </a:r>
          </a:p>
        </p:txBody>
      </p:sp>
      <p:sp>
        <p:nvSpPr>
          <p:cNvPr id="9" name="TextBox 9"/>
          <p:cNvSpPr txBox="1"/>
          <p:nvPr/>
        </p:nvSpPr>
        <p:spPr>
          <a:xfrm>
            <a:off x="7317" y="2149206"/>
            <a:ext cx="12166396" cy="5981563"/>
          </a:xfrm>
          <a:prstGeom prst="rect">
            <a:avLst/>
          </a:prstGeom>
        </p:spPr>
        <p:txBody>
          <a:bodyPr wrap="square" lIns="0" tIns="0" rIns="0" bIns="0" rtlCol="0" anchor="t">
            <a:spAutoFit/>
          </a:bodyPr>
          <a:lstStyle/>
          <a:p>
            <a:pPr marL="729615" lvl="1" indent="-364490" algn="l">
              <a:lnSpc>
                <a:spcPts val="4732"/>
              </a:lnSpc>
              <a:buFont typeface="Arial"/>
              <a:buChar char="•"/>
            </a:pPr>
            <a:r>
              <a:rPr lang="en-US" sz="3350" b="1">
                <a:solidFill>
                  <a:srgbClr val="F8DCBF"/>
                </a:solidFill>
                <a:latin typeface="Canva Sans Bold"/>
                <a:ea typeface="Canva Sans Bold"/>
                <a:cs typeface="Canva Sans Bold"/>
                <a:sym typeface="Canva Sans Bold"/>
              </a:rPr>
              <a:t>Sachin Tendulkar called out a fake video </a:t>
            </a:r>
            <a:endParaRPr lang="en-US" sz="3350"/>
          </a:p>
          <a:p>
            <a:pPr algn="l">
              <a:lnSpc>
                <a:spcPts val="4732"/>
              </a:lnSpc>
            </a:pPr>
            <a:endParaRPr lang="en-US" sz="3380" b="1">
              <a:solidFill>
                <a:srgbClr val="F8DCBF"/>
              </a:solidFill>
              <a:latin typeface="Canva Sans Bold"/>
              <a:ea typeface="Canva Sans Bold"/>
              <a:cs typeface="Canva Sans Bold"/>
              <a:sym typeface="Canva Sans Bold"/>
            </a:endParaRPr>
          </a:p>
          <a:p>
            <a:pPr marL="729615" lvl="1" indent="-364490" algn="l">
              <a:lnSpc>
                <a:spcPts val="4732"/>
              </a:lnSpc>
              <a:buFont typeface="Arial"/>
              <a:buChar char="•"/>
            </a:pPr>
            <a:r>
              <a:rPr lang="en-US" sz="3350" b="1">
                <a:solidFill>
                  <a:srgbClr val="F8DCBF"/>
                </a:solidFill>
                <a:latin typeface="Canva Sans Bold"/>
                <a:ea typeface="Canva Sans Bold"/>
                <a:cs typeface="Canva Sans Bold"/>
                <a:sym typeface="Canva Sans Bold"/>
              </a:rPr>
              <a:t>It went viral on social media in his name</a:t>
            </a:r>
            <a:endParaRPr lang="en-US" sz="3350" b="1">
              <a:solidFill>
                <a:srgbClr val="F8DCBF"/>
              </a:solidFill>
              <a:latin typeface="Canva Sans Bold"/>
              <a:ea typeface="Canva Sans Bold"/>
              <a:cs typeface="Canva Sans Bold"/>
            </a:endParaRPr>
          </a:p>
          <a:p>
            <a:pPr algn="l">
              <a:lnSpc>
                <a:spcPts val="4732"/>
              </a:lnSpc>
            </a:pPr>
            <a:endParaRPr lang="en-US" sz="3380" b="1">
              <a:solidFill>
                <a:srgbClr val="F8DCBF"/>
              </a:solidFill>
              <a:latin typeface="Canva Sans Bold"/>
              <a:ea typeface="Canva Sans Bold"/>
              <a:cs typeface="Canva Sans Bold"/>
              <a:sym typeface="Canva Sans Bold"/>
            </a:endParaRPr>
          </a:p>
          <a:p>
            <a:pPr marL="729615" lvl="1" indent="-364490" algn="l">
              <a:lnSpc>
                <a:spcPts val="4732"/>
              </a:lnSpc>
              <a:buFont typeface="Arial"/>
              <a:buChar char="•"/>
            </a:pPr>
            <a:r>
              <a:rPr lang="en-US" sz="3350" b="1">
                <a:solidFill>
                  <a:srgbClr val="F8DCBF"/>
                </a:solidFill>
                <a:latin typeface="Canva Sans Bold"/>
                <a:ea typeface="Canva Sans Bold"/>
                <a:cs typeface="Canva Sans Bold"/>
                <a:sym typeface="Canva Sans Bold"/>
              </a:rPr>
              <a:t>In the edited video, Tendulkar is seen promoting an online game, giving the example of daughter Sara earning Rs 1.8 lakh per day by making predictions.</a:t>
            </a:r>
            <a:endParaRPr lang="en-US" sz="3350" b="1">
              <a:solidFill>
                <a:srgbClr val="F8DCBF"/>
              </a:solidFill>
              <a:latin typeface="Canva Sans Bold"/>
              <a:ea typeface="Canva Sans Bold"/>
              <a:cs typeface="Canva Sans Bold"/>
            </a:endParaRPr>
          </a:p>
          <a:p>
            <a:pPr algn="l">
              <a:lnSpc>
                <a:spcPts val="4732"/>
              </a:lnSpc>
            </a:pPr>
            <a:endParaRPr lang="en-US" sz="3380" b="1">
              <a:solidFill>
                <a:srgbClr val="F8DCBF"/>
              </a:solidFill>
              <a:latin typeface="Canva Sans Bold"/>
              <a:ea typeface="Canva Sans Bold"/>
              <a:cs typeface="Canva Sans Bold"/>
              <a:sym typeface="Canva Sans Bold"/>
            </a:endParaRPr>
          </a:p>
          <a:p>
            <a:pPr algn="l">
              <a:lnSpc>
                <a:spcPts val="4732"/>
              </a:lnSpc>
            </a:pPr>
            <a:r>
              <a:rPr lang="en-US" sz="3350">
                <a:solidFill>
                  <a:srgbClr val="F8DCBF"/>
                </a:solidFill>
                <a:latin typeface="Canva Sans"/>
                <a:ea typeface="Canva Sans"/>
                <a:cs typeface="Canva Sans"/>
                <a:sym typeface="Canva Sans"/>
              </a:rPr>
              <a:t>      </a:t>
            </a:r>
            <a:endParaRPr lang="en-US" sz="3350" u="sng">
              <a:solidFill>
                <a:srgbClr val="F8DCBF"/>
              </a:solidFill>
              <a:latin typeface="Canva Sans"/>
              <a:ea typeface="Canva Sans"/>
              <a:cs typeface="Canva Sans"/>
            </a:endParaRPr>
          </a:p>
          <a:p>
            <a:pPr algn="l">
              <a:lnSpc>
                <a:spcPts val="4732"/>
              </a:lnSpc>
              <a:spcBef>
                <a:spcPct val="0"/>
              </a:spcBef>
            </a:pPr>
            <a:endParaRPr lang="en-US" sz="3380" u="sng">
              <a:solidFill>
                <a:srgbClr val="F8DCBF"/>
              </a:solidFill>
              <a:latin typeface="Canva Sans"/>
              <a:ea typeface="Canva Sans"/>
              <a:cs typeface="Canva Sans"/>
              <a:sym typeface="Canva Sans"/>
              <a:hlinkClick r:id="rId5" tooltip="https://www.youtube.com/shorts/sloFl6uIXBk"/>
            </a:endParaRPr>
          </a:p>
        </p:txBody>
      </p:sp>
      <p:pic>
        <p:nvPicPr>
          <p:cNvPr id="10" name="Sachin Tendulkar s Deepfake Video.#sachintendulkar #deepfake #cybercrime #ai">
            <a:hlinkClick r:id="" action="ppaction://media"/>
            <a:extLst>
              <a:ext uri="{FF2B5EF4-FFF2-40B4-BE49-F238E27FC236}">
                <a16:creationId xmlns:a16="http://schemas.microsoft.com/office/drawing/2014/main" id="{85361067-60CC-BEF4-D6F4-5DEAB1999E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68698" y="1028700"/>
            <a:ext cx="4618037"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4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B938291E-B0B1-F4AC-D19C-1EF4370750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81A3A1A-19A6-B075-257E-E86550862748}"/>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1F94C301-7C40-D7B0-B867-19C336CBFFEC}"/>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BA561D59-1AD7-31B0-BB7A-C6884917F792}"/>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F9328C9A-29D3-9347-F0E6-C4761D4686FF}"/>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456CA003-8638-2B9A-33AD-09E037E5457A}"/>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FA70F153-57BC-9147-A8A3-4F972AC69CBB}"/>
              </a:ext>
            </a:extLst>
          </p:cNvPr>
          <p:cNvSpPr txBox="1"/>
          <p:nvPr/>
        </p:nvSpPr>
        <p:spPr>
          <a:xfrm>
            <a:off x="398738" y="3270985"/>
            <a:ext cx="17490524" cy="3655103"/>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 [13] Kundan Patil, Shrushti Kale, Jaivanti </a:t>
            </a:r>
            <a:r>
              <a:rPr lang="en-US" sz="3493" err="1">
                <a:solidFill>
                  <a:srgbClr val="F8DCBF"/>
                </a:solidFill>
                <a:latin typeface="Canva Sans"/>
                <a:ea typeface="Canva Sans"/>
                <a:cs typeface="Canva Sans"/>
                <a:sym typeface="Canva Sans"/>
              </a:rPr>
              <a:t>Dhokey</a:t>
            </a:r>
            <a:r>
              <a:rPr lang="en-US" sz="3493">
                <a:solidFill>
                  <a:srgbClr val="F8DCBF"/>
                </a:solidFill>
                <a:latin typeface="Canva Sans"/>
                <a:ea typeface="Canva Sans"/>
                <a:cs typeface="Canva Sans"/>
                <a:sym typeface="Canva Sans"/>
              </a:rPr>
              <a:t>, and Abhishek </a:t>
            </a:r>
            <a:r>
              <a:rPr lang="en-US" sz="3493" err="1">
                <a:solidFill>
                  <a:srgbClr val="F8DCBF"/>
                </a:solidFill>
                <a:latin typeface="Canva Sans"/>
                <a:ea typeface="Canva Sans"/>
                <a:cs typeface="Canva Sans"/>
                <a:sym typeface="Canva Sans"/>
              </a:rPr>
              <a:t>Gulhane</a:t>
            </a:r>
            <a:r>
              <a:rPr lang="en-US" sz="3493">
                <a:solidFill>
                  <a:srgbClr val="F8DCBF"/>
                </a:solidFill>
                <a:latin typeface="Canva Sans"/>
                <a:ea typeface="Canva Sans"/>
                <a:cs typeface="Canva Sans"/>
                <a:sym typeface="Canva Sans"/>
              </a:rPr>
              <a:t>, ”Deepfake Detection Using Biological Features: A Survey,” </a:t>
            </a:r>
            <a:r>
              <a:rPr lang="en-US" sz="3493" err="1">
                <a:solidFill>
                  <a:srgbClr val="F8DCBF"/>
                </a:solidFill>
                <a:latin typeface="Canva Sans"/>
                <a:ea typeface="Canva Sans"/>
                <a:cs typeface="Canva Sans"/>
                <a:sym typeface="Canva Sans"/>
              </a:rPr>
              <a:t>arXiv</a:t>
            </a:r>
            <a:r>
              <a:rPr lang="en-US" sz="3493">
                <a:solidFill>
                  <a:srgbClr val="F8DCBF"/>
                </a:solidFill>
                <a:latin typeface="Canva Sans"/>
                <a:ea typeface="Canva Sans"/>
                <a:cs typeface="Canva Sans"/>
                <a:sym typeface="Canva Sans"/>
              </a:rPr>
              <a:t> preprint arXiv:2301.05819, 2023</a:t>
            </a:r>
          </a:p>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[14] Jiahui Wu, Yu Zhu, </a:t>
            </a:r>
            <a:r>
              <a:rPr lang="en-US" sz="3493" err="1">
                <a:solidFill>
                  <a:srgbClr val="F8DCBF"/>
                </a:solidFill>
                <a:latin typeface="Canva Sans"/>
                <a:ea typeface="Canva Sans"/>
                <a:cs typeface="Canva Sans"/>
                <a:sym typeface="Canva Sans"/>
              </a:rPr>
              <a:t>Xiaoben</a:t>
            </a:r>
            <a:r>
              <a:rPr lang="en-US" sz="3493">
                <a:solidFill>
                  <a:srgbClr val="F8DCBF"/>
                </a:solidFill>
                <a:latin typeface="Canva Sans"/>
                <a:ea typeface="Canva Sans"/>
                <a:cs typeface="Canva Sans"/>
                <a:sym typeface="Canva Sans"/>
              </a:rPr>
              <a:t> Jiang, </a:t>
            </a:r>
            <a:r>
              <a:rPr lang="en-US" sz="3493" err="1">
                <a:solidFill>
                  <a:srgbClr val="F8DCBF"/>
                </a:solidFill>
                <a:latin typeface="Canva Sans"/>
                <a:ea typeface="Canva Sans"/>
                <a:cs typeface="Canva Sans"/>
                <a:sym typeface="Canva Sans"/>
              </a:rPr>
              <a:t>Yatong</a:t>
            </a:r>
            <a:r>
              <a:rPr lang="en-US" sz="3493">
                <a:solidFill>
                  <a:srgbClr val="F8DCBF"/>
                </a:solidFill>
                <a:latin typeface="Canva Sans"/>
                <a:ea typeface="Canva Sans"/>
                <a:cs typeface="Canva Sans"/>
                <a:sym typeface="Canva Sans"/>
              </a:rPr>
              <a:t> Liu, and Jiajun Lin, ”Local Attention and Long-Distance Interaction of </a:t>
            </a:r>
            <a:r>
              <a:rPr lang="en-US" sz="3493" err="1">
                <a:solidFill>
                  <a:srgbClr val="F8DCBF"/>
                </a:solidFill>
                <a:latin typeface="Canva Sans"/>
                <a:ea typeface="Canva Sans"/>
                <a:cs typeface="Canva Sans"/>
                <a:sym typeface="Canva Sans"/>
              </a:rPr>
              <a:t>rPPG</a:t>
            </a:r>
            <a:r>
              <a:rPr lang="en-US" sz="3493">
                <a:solidFill>
                  <a:srgbClr val="F8DCBF"/>
                </a:solidFill>
                <a:latin typeface="Canva Sans"/>
                <a:ea typeface="Canva Sans"/>
                <a:cs typeface="Canva Sans"/>
                <a:sym typeface="Canva Sans"/>
              </a:rPr>
              <a:t> for Deepfake Detection,” The Visual Computer, 40(2):1083–1094, 2024</a:t>
            </a:r>
          </a:p>
        </p:txBody>
      </p:sp>
    </p:spTree>
    <p:extLst>
      <p:ext uri="{BB962C8B-B14F-4D97-AF65-F5344CB8AC3E}">
        <p14:creationId xmlns:p14="http://schemas.microsoft.com/office/powerpoint/2010/main" val="1046341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a:extLst>
            <a:ext uri="{FF2B5EF4-FFF2-40B4-BE49-F238E27FC236}">
              <a16:creationId xmlns:a16="http://schemas.microsoft.com/office/drawing/2014/main" id="{79081903-7DCE-B92A-A7C1-D28340BB28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4EC103-CDA8-9863-770D-FBE6C1394011}"/>
              </a:ext>
            </a:extLst>
          </p:cNvPr>
          <p:cNvGrpSpPr>
            <a:grpSpLocks noChangeAspect="1"/>
          </p:cNvGrpSpPr>
          <p:nvPr/>
        </p:nvGrpSpPr>
        <p:grpSpPr>
          <a:xfrm>
            <a:off x="-1274788" y="8098698"/>
            <a:ext cx="24319935" cy="11357820"/>
            <a:chOff x="0" y="0"/>
            <a:chExt cx="24319928" cy="11357826"/>
          </a:xfrm>
        </p:grpSpPr>
        <p:sp>
          <p:nvSpPr>
            <p:cNvPr id="3" name="Freeform 3">
              <a:extLst>
                <a:ext uri="{FF2B5EF4-FFF2-40B4-BE49-F238E27FC236}">
                  <a16:creationId xmlns:a16="http://schemas.microsoft.com/office/drawing/2014/main" id="{61889228-EFA8-250D-4EAA-DD7EEC9B1B45}"/>
                </a:ext>
              </a:extLst>
            </p:cNvPr>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a:extLst>
              <a:ext uri="{FF2B5EF4-FFF2-40B4-BE49-F238E27FC236}">
                <a16:creationId xmlns:a16="http://schemas.microsoft.com/office/drawing/2014/main" id="{50051CD2-1FCB-2EAA-37DE-2A16B5D94C40}"/>
              </a:ext>
            </a:extLst>
          </p:cNvPr>
          <p:cNvGrpSpPr>
            <a:grpSpLocks noChangeAspect="1"/>
          </p:cNvGrpSpPr>
          <p:nvPr/>
        </p:nvGrpSpPr>
        <p:grpSpPr>
          <a:xfrm>
            <a:off x="0" y="8098346"/>
            <a:ext cx="18288000" cy="2188654"/>
            <a:chOff x="0" y="0"/>
            <a:chExt cx="18288000" cy="2188654"/>
          </a:xfrm>
        </p:grpSpPr>
        <p:sp>
          <p:nvSpPr>
            <p:cNvPr id="5" name="Freeform 5">
              <a:extLst>
                <a:ext uri="{FF2B5EF4-FFF2-40B4-BE49-F238E27FC236}">
                  <a16:creationId xmlns:a16="http://schemas.microsoft.com/office/drawing/2014/main" id="{CCD0BB79-87AD-A864-96F8-DBC0C17FAA1C}"/>
                </a:ext>
              </a:extLst>
            </p:cNvPr>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a:extLst>
              <a:ext uri="{FF2B5EF4-FFF2-40B4-BE49-F238E27FC236}">
                <a16:creationId xmlns:a16="http://schemas.microsoft.com/office/drawing/2014/main" id="{98BC5F3B-8227-C593-C29C-893E0CFF1F41}"/>
              </a:ext>
            </a:extLst>
          </p:cNvPr>
          <p:cNvSpPr txBox="1"/>
          <p:nvPr/>
        </p:nvSpPr>
        <p:spPr>
          <a:xfrm>
            <a:off x="797476" y="657225"/>
            <a:ext cx="16174952" cy="828675"/>
          </a:xfrm>
          <a:prstGeom prst="rect">
            <a:avLst/>
          </a:prstGeom>
        </p:spPr>
        <p:txBody>
          <a:bodyPr lIns="0" tIns="0" rIns="0" bIns="0" rtlCol="0" anchor="t">
            <a:spAutoFit/>
          </a:bodyPr>
          <a:lstStyle/>
          <a:p>
            <a:pPr algn="ctr">
              <a:lnSpc>
                <a:spcPts val="6300"/>
              </a:lnSpc>
            </a:pPr>
            <a:r>
              <a:rPr lang="en-US" sz="6000" b="1">
                <a:solidFill>
                  <a:srgbClr val="F8DCBF"/>
                </a:solidFill>
                <a:latin typeface="Canva Sans Bold"/>
                <a:ea typeface="Canva Sans Bold"/>
                <a:cs typeface="Canva Sans Bold"/>
                <a:sym typeface="Canva Sans Bold"/>
              </a:rPr>
              <a:t>Bibliography</a:t>
            </a:r>
          </a:p>
        </p:txBody>
      </p:sp>
      <p:sp>
        <p:nvSpPr>
          <p:cNvPr id="7" name="TextBox 7">
            <a:extLst>
              <a:ext uri="{FF2B5EF4-FFF2-40B4-BE49-F238E27FC236}">
                <a16:creationId xmlns:a16="http://schemas.microsoft.com/office/drawing/2014/main" id="{EBF9652C-A409-7504-8113-4F2F920FFC57}"/>
              </a:ext>
            </a:extLst>
          </p:cNvPr>
          <p:cNvSpPr txBox="1"/>
          <p:nvPr/>
        </p:nvSpPr>
        <p:spPr>
          <a:xfrm>
            <a:off x="398738" y="3270985"/>
            <a:ext cx="17490524" cy="2423997"/>
          </a:xfrm>
          <a:prstGeom prst="rect">
            <a:avLst/>
          </a:prstGeom>
        </p:spPr>
        <p:txBody>
          <a:bodyPr lIns="0" tIns="0" rIns="0" bIns="0" rtlCol="0" anchor="t">
            <a:spAutoFit/>
          </a:bodyPr>
          <a:lstStyle/>
          <a:p>
            <a:pPr marL="754286" lvl="1" indent="-377143" algn="l">
              <a:lnSpc>
                <a:spcPts val="4821"/>
              </a:lnSpc>
              <a:buFont typeface="Arial"/>
              <a:buChar char="•"/>
            </a:pPr>
            <a:r>
              <a:rPr lang="en-US" sz="3493">
                <a:solidFill>
                  <a:srgbClr val="F8DCBF"/>
                </a:solidFill>
                <a:latin typeface="Canva Sans"/>
                <a:ea typeface="Canva Sans"/>
                <a:cs typeface="Canva Sans"/>
                <a:sym typeface="Canva Sans"/>
              </a:rPr>
              <a:t>15] </a:t>
            </a:r>
            <a:r>
              <a:rPr lang="en-US" sz="3493" err="1">
                <a:solidFill>
                  <a:srgbClr val="F8DCBF"/>
                </a:solidFill>
                <a:latin typeface="Canva Sans"/>
                <a:ea typeface="Canva Sans"/>
                <a:cs typeface="Canva Sans"/>
                <a:sym typeface="Canva Sans"/>
              </a:rPr>
              <a:t>Yuezheng</a:t>
            </a:r>
            <a:r>
              <a:rPr lang="en-US" sz="3493">
                <a:solidFill>
                  <a:srgbClr val="F8DCBF"/>
                </a:solidFill>
                <a:latin typeface="Canva Sans"/>
                <a:ea typeface="Canva Sans"/>
                <a:cs typeface="Canva Sans"/>
                <a:sym typeface="Canva Sans"/>
              </a:rPr>
              <a:t> Xu, Ru Zhang, Cheng Yang, Yana Zhang, Zhen Yang, and </a:t>
            </a:r>
            <a:r>
              <a:rPr lang="en-US" sz="3493" err="1">
                <a:solidFill>
                  <a:srgbClr val="F8DCBF"/>
                </a:solidFill>
                <a:latin typeface="Canva Sans"/>
                <a:ea typeface="Canva Sans"/>
                <a:cs typeface="Canva Sans"/>
                <a:sym typeface="Canva Sans"/>
              </a:rPr>
              <a:t>Jianyi</a:t>
            </a:r>
            <a:r>
              <a:rPr lang="en-US" sz="3493">
                <a:solidFill>
                  <a:srgbClr val="F8DCBF"/>
                </a:solidFill>
                <a:latin typeface="Canva Sans"/>
                <a:ea typeface="Canva Sans"/>
                <a:cs typeface="Canva Sans"/>
                <a:sym typeface="Canva Sans"/>
              </a:rPr>
              <a:t> Liu, ”New Advances in Remote Heart Rate Estimation and Its Application to Deepfake Detection,” In 2021 International Conference on </a:t>
            </a:r>
            <a:r>
              <a:rPr lang="en-US" sz="3493" err="1">
                <a:solidFill>
                  <a:srgbClr val="F8DCBF"/>
                </a:solidFill>
                <a:latin typeface="Canva Sans"/>
                <a:ea typeface="Canva Sans"/>
                <a:cs typeface="Canva Sans"/>
                <a:sym typeface="Canva Sans"/>
              </a:rPr>
              <a:t>CultureOriented</a:t>
            </a:r>
            <a:r>
              <a:rPr lang="en-US" sz="3493">
                <a:solidFill>
                  <a:srgbClr val="F8DCBF"/>
                </a:solidFill>
                <a:latin typeface="Canva Sans"/>
                <a:ea typeface="Canva Sans"/>
                <a:cs typeface="Canva Sans"/>
                <a:sym typeface="Canva Sans"/>
              </a:rPr>
              <a:t> Science &amp; Technology (ICCST), pages 387–392. IEEE, 2021</a:t>
            </a:r>
          </a:p>
        </p:txBody>
      </p:sp>
    </p:spTree>
    <p:extLst>
      <p:ext uri="{BB962C8B-B14F-4D97-AF65-F5344CB8AC3E}">
        <p14:creationId xmlns:p14="http://schemas.microsoft.com/office/powerpoint/2010/main" val="2245309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4788" y="8098698"/>
            <a:ext cx="24319935" cy="11357820"/>
            <a:chOff x="0" y="0"/>
            <a:chExt cx="24319928" cy="11357826"/>
          </a:xfrm>
        </p:grpSpPr>
        <p:sp>
          <p:nvSpPr>
            <p:cNvPr id="3" name="Freeform 3"/>
            <p:cNvSpPr/>
            <p:nvPr/>
          </p:nvSpPr>
          <p:spPr>
            <a:xfrm>
              <a:off x="7849616" y="515239"/>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grpSp>
      <p:grpSp>
        <p:nvGrpSpPr>
          <p:cNvPr id="4" name="Group 4"/>
          <p:cNvGrpSpPr>
            <a:grpSpLocks noChangeAspect="1"/>
          </p:cNvGrpSpPr>
          <p:nvPr/>
        </p:nvGrpSpPr>
        <p:grpSpPr>
          <a:xfrm>
            <a:off x="0" y="8098346"/>
            <a:ext cx="18288000" cy="2188654"/>
            <a:chOff x="0" y="0"/>
            <a:chExt cx="18288000" cy="2188654"/>
          </a:xfrm>
        </p:grpSpPr>
        <p:sp>
          <p:nvSpPr>
            <p:cNvPr id="5" name="Freeform 5"/>
            <p:cNvSpPr/>
            <p:nvPr/>
          </p:nvSpPr>
          <p:spPr>
            <a:xfrm>
              <a:off x="0" y="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6" name="TextBox 6"/>
          <p:cNvSpPr txBox="1"/>
          <p:nvPr/>
        </p:nvSpPr>
        <p:spPr>
          <a:xfrm>
            <a:off x="594441" y="3528292"/>
            <a:ext cx="16174952" cy="1040130"/>
          </a:xfrm>
          <a:prstGeom prst="rect">
            <a:avLst/>
          </a:prstGeom>
        </p:spPr>
        <p:txBody>
          <a:bodyPr lIns="0" tIns="0" rIns="0" bIns="0" rtlCol="0" anchor="t">
            <a:spAutoFit/>
          </a:bodyPr>
          <a:lstStyle/>
          <a:p>
            <a:pPr algn="ctr">
              <a:lnSpc>
                <a:spcPts val="7979"/>
              </a:lnSpc>
            </a:pPr>
            <a:r>
              <a:rPr lang="en-US" sz="7599" b="1">
                <a:solidFill>
                  <a:srgbClr val="F8DCBF"/>
                </a:solidFill>
                <a:latin typeface="Canva Sans Bold"/>
                <a:ea typeface="Canva Sans Bold"/>
                <a:cs typeface="Canva Sans Bold"/>
                <a:sym typeface="Canva Sans Bold"/>
              </a:rPr>
              <a:t> Conclusion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291" y="8034842"/>
            <a:ext cx="24446932" cy="11485169"/>
            <a:chOff x="0" y="0"/>
            <a:chExt cx="24446928" cy="11485169"/>
          </a:xfrm>
        </p:grpSpPr>
        <p:sp>
          <p:nvSpPr>
            <p:cNvPr id="3" name="Freeform 3"/>
            <p:cNvSpPr/>
            <p:nvPr/>
          </p:nvSpPr>
          <p:spPr>
            <a:xfrm>
              <a:off x="7913116" y="579120"/>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E87A00"/>
            </a:solidFill>
          </p:spPr>
        </p:sp>
        <p:sp>
          <p:nvSpPr>
            <p:cNvPr id="4" name="Freeform 4"/>
            <p:cNvSpPr/>
            <p:nvPr/>
          </p:nvSpPr>
          <p:spPr>
            <a:xfrm>
              <a:off x="1338326" y="6350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5" name="TextBox 5"/>
          <p:cNvSpPr txBox="1"/>
          <p:nvPr/>
        </p:nvSpPr>
        <p:spPr>
          <a:xfrm>
            <a:off x="2318071" y="-417371"/>
            <a:ext cx="12560023" cy="1866417"/>
          </a:xfrm>
          <a:prstGeom prst="rect">
            <a:avLst/>
          </a:prstGeom>
        </p:spPr>
        <p:txBody>
          <a:bodyPr lIns="0" tIns="0" rIns="0" bIns="0" rtlCol="0" anchor="t">
            <a:spAutoFit/>
          </a:bodyPr>
          <a:lstStyle/>
          <a:p>
            <a:pPr algn="ctr">
              <a:lnSpc>
                <a:spcPts val="8780"/>
              </a:lnSpc>
            </a:pPr>
            <a:endParaRPr/>
          </a:p>
          <a:p>
            <a:pPr algn="ctr">
              <a:lnSpc>
                <a:spcPts val="5563"/>
              </a:lnSpc>
            </a:pPr>
            <a:r>
              <a:rPr lang="en-US" sz="4800" b="1">
                <a:solidFill>
                  <a:srgbClr val="F8DCBF"/>
                </a:solidFill>
                <a:latin typeface="Canva Sans Bold"/>
                <a:ea typeface="Canva Sans Bold"/>
                <a:cs typeface="Canva Sans Bold"/>
                <a:sym typeface="Canva Sans Bold"/>
              </a:rPr>
              <a:t>Challenges with Contemporary Methods</a:t>
            </a:r>
          </a:p>
        </p:txBody>
      </p:sp>
      <p:sp>
        <p:nvSpPr>
          <p:cNvPr id="6" name="TextBox 6"/>
          <p:cNvSpPr txBox="1"/>
          <p:nvPr/>
        </p:nvSpPr>
        <p:spPr>
          <a:xfrm>
            <a:off x="411088" y="2134846"/>
            <a:ext cx="16067238" cy="6976333"/>
          </a:xfrm>
          <a:prstGeom prst="rect">
            <a:avLst/>
          </a:prstGeom>
        </p:spPr>
        <p:txBody>
          <a:bodyPr lIns="0" tIns="0" rIns="0" bIns="0" rtlCol="0" anchor="t">
            <a:spAutoFit/>
          </a:bodyPr>
          <a:lstStyle/>
          <a:p>
            <a:pPr marL="648335" lvl="1" indent="-323850">
              <a:lnSpc>
                <a:spcPts val="3857"/>
              </a:lnSpc>
              <a:buFont typeface="Arial"/>
              <a:buChar char="•"/>
            </a:pPr>
            <a:r>
              <a:rPr lang="en-US" sz="3000">
                <a:solidFill>
                  <a:srgbClr val="F8DCBF"/>
                </a:solidFill>
                <a:latin typeface="Open Sans"/>
                <a:ea typeface="Open Sans"/>
                <a:cs typeface="Open Sans"/>
                <a:sym typeface="Open Sans"/>
              </a:rPr>
              <a:t>Traditional deepfake detection methods rely on pixel inconsistencies and facial movement analysis, but struggle against advanced techniques like </a:t>
            </a:r>
            <a:r>
              <a:rPr lang="en-US" sz="3000" err="1">
                <a:solidFill>
                  <a:srgbClr val="F8DCBF"/>
                </a:solidFill>
                <a:latin typeface="Open Sans"/>
                <a:ea typeface="Open Sans"/>
                <a:cs typeface="Open Sans"/>
                <a:sym typeface="Open Sans"/>
              </a:rPr>
              <a:t>FaceShifter</a:t>
            </a:r>
            <a:r>
              <a:rPr lang="en-US" sz="3000">
                <a:solidFill>
                  <a:srgbClr val="F8DCBF"/>
                </a:solidFill>
                <a:latin typeface="Open Sans"/>
                <a:ea typeface="Open Sans"/>
                <a:cs typeface="Open Sans"/>
                <a:sym typeface="Open Sans"/>
              </a:rPr>
              <a:t> and </a:t>
            </a:r>
            <a:r>
              <a:rPr lang="en-US" sz="3000" err="1">
                <a:solidFill>
                  <a:srgbClr val="F8DCBF"/>
                </a:solidFill>
                <a:latin typeface="Open Sans"/>
                <a:ea typeface="Open Sans"/>
                <a:cs typeface="Open Sans"/>
                <a:sym typeface="Open Sans"/>
              </a:rPr>
              <a:t>NeuralTextures</a:t>
            </a:r>
            <a:endParaRPr lang="en-US" sz="3000"/>
          </a:p>
          <a:p>
            <a:pPr>
              <a:lnSpc>
                <a:spcPts val="3857"/>
              </a:lnSpc>
            </a:pPr>
            <a:endParaRPr lang="en-US" sz="3004">
              <a:solidFill>
                <a:srgbClr val="F8DCBF"/>
              </a:solidFill>
              <a:latin typeface="Open Sans"/>
              <a:ea typeface="Open Sans"/>
              <a:cs typeface="Open Sans"/>
            </a:endParaRPr>
          </a:p>
          <a:p>
            <a:pPr marL="648335" lvl="1" indent="-323850">
              <a:lnSpc>
                <a:spcPts val="3857"/>
              </a:lnSpc>
              <a:buFont typeface="Arial"/>
              <a:buChar char="•"/>
            </a:pPr>
            <a:r>
              <a:rPr lang="en-US" sz="3004">
                <a:solidFill>
                  <a:srgbClr val="F8DCBF"/>
                </a:solidFill>
                <a:latin typeface="Open Sans"/>
                <a:ea typeface="Open Sans"/>
                <a:cs typeface="Open Sans"/>
                <a:sym typeface="Open Sans"/>
              </a:rPr>
              <a:t>Deep learning models (CNNs, RNNs, transformers) analyze spatial-temporal patterns but face accuracy drops in compressed videos (H.264, H.265)</a:t>
            </a:r>
            <a:endParaRPr lang="en-US" sz="3004">
              <a:solidFill>
                <a:srgbClr val="F8DCBF"/>
              </a:solidFill>
              <a:latin typeface="Open Sans"/>
              <a:ea typeface="Open Sans"/>
              <a:cs typeface="Open Sans"/>
            </a:endParaRPr>
          </a:p>
          <a:p>
            <a:pPr>
              <a:lnSpc>
                <a:spcPts val="3857"/>
              </a:lnSpc>
            </a:pPr>
            <a:endParaRPr lang="en-US" sz="3004">
              <a:solidFill>
                <a:srgbClr val="F8DCBF"/>
              </a:solidFill>
              <a:latin typeface="Open Sans"/>
              <a:ea typeface="Open Sans"/>
              <a:cs typeface="Open Sans"/>
            </a:endParaRPr>
          </a:p>
          <a:p>
            <a:pPr marL="648335" lvl="1" indent="-323850">
              <a:lnSpc>
                <a:spcPts val="3857"/>
              </a:lnSpc>
              <a:buFont typeface="Arial"/>
              <a:buChar char="•"/>
            </a:pPr>
            <a:r>
              <a:rPr lang="en-US" sz="3004">
                <a:solidFill>
                  <a:srgbClr val="F8DCBF"/>
                </a:solidFill>
                <a:latin typeface="Open Sans"/>
                <a:ea typeface="Open Sans"/>
                <a:cs typeface="Open Sans"/>
                <a:sym typeface="Open Sans"/>
              </a:rPr>
              <a:t>Many existing models are trained on high-resolution datasets, making them less effective in real-world, lower-quality videos</a:t>
            </a:r>
            <a:endParaRPr lang="en-US" sz="3004">
              <a:solidFill>
                <a:srgbClr val="F8DCBF"/>
              </a:solidFill>
              <a:latin typeface="Open Sans"/>
              <a:ea typeface="Open Sans"/>
              <a:cs typeface="Open Sans"/>
            </a:endParaRPr>
          </a:p>
          <a:p>
            <a:pPr>
              <a:lnSpc>
                <a:spcPts val="3857"/>
              </a:lnSpc>
            </a:pPr>
            <a:endParaRPr lang="en-US" sz="3004">
              <a:solidFill>
                <a:srgbClr val="F8DCBF"/>
              </a:solidFill>
              <a:latin typeface="Open Sans"/>
              <a:ea typeface="Open Sans"/>
              <a:cs typeface="Open Sans"/>
            </a:endParaRPr>
          </a:p>
          <a:p>
            <a:pPr marL="648335" lvl="1" indent="-323850">
              <a:lnSpc>
                <a:spcPts val="3857"/>
              </a:lnSpc>
              <a:spcBef>
                <a:spcPct val="0"/>
              </a:spcBef>
              <a:buFont typeface="Arial"/>
              <a:buChar char="•"/>
            </a:pPr>
            <a:r>
              <a:rPr lang="en-US" sz="3000" err="1">
                <a:solidFill>
                  <a:srgbClr val="F8DCBF"/>
                </a:solidFill>
                <a:latin typeface="Open Sans"/>
                <a:ea typeface="Open Sans"/>
                <a:cs typeface="Open Sans"/>
                <a:sym typeface="Open Sans"/>
              </a:rPr>
              <a:t>rPPG</a:t>
            </a:r>
            <a:r>
              <a:rPr lang="en-US" sz="3000">
                <a:solidFill>
                  <a:srgbClr val="F8DCBF"/>
                </a:solidFill>
                <a:latin typeface="Open Sans"/>
                <a:ea typeface="Open Sans"/>
                <a:cs typeface="Open Sans"/>
                <a:sym typeface="Open Sans"/>
              </a:rPr>
              <a:t>-based detection offers a more robust solution by analyzing heartbeat rhythms, which deepfakes fail to replicate accurately</a:t>
            </a:r>
            <a:endParaRPr lang="en-US" sz="3000">
              <a:solidFill>
                <a:srgbClr val="F8DCBF"/>
              </a:solidFill>
              <a:latin typeface="Open Sans"/>
              <a:ea typeface="Open Sans"/>
              <a:cs typeface="Open Sans"/>
            </a:endParaRPr>
          </a:p>
          <a:p>
            <a:pPr>
              <a:lnSpc>
                <a:spcPts val="3857"/>
              </a:lnSpc>
              <a:spcBef>
                <a:spcPct val="0"/>
              </a:spcBef>
            </a:pPr>
            <a:endParaRPr lang="en-US" sz="3004">
              <a:solidFill>
                <a:srgbClr val="F8DCBF"/>
              </a:solidFill>
              <a:latin typeface="Open Sans"/>
              <a:ea typeface="Open Sans"/>
              <a:cs typeface="Open Sans"/>
            </a:endParaRPr>
          </a:p>
          <a:p>
            <a:pPr>
              <a:lnSpc>
                <a:spcPts val="3857"/>
              </a:lnSpc>
              <a:spcBef>
                <a:spcPct val="0"/>
              </a:spcBef>
            </a:pPr>
            <a:endParaRPr lang="en-US" sz="3004">
              <a:solidFill>
                <a:srgbClr val="F8DCBF"/>
              </a:solidFill>
              <a:latin typeface="Open Sans"/>
              <a:ea typeface="Open Sans"/>
              <a:cs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3159297" y="7373807"/>
            <a:ext cx="13654452" cy="580887"/>
          </a:xfrm>
          <a:prstGeom prst="rect">
            <a:avLst/>
          </a:prstGeom>
        </p:spPr>
        <p:txBody>
          <a:bodyPr lIns="0" tIns="0" rIns="0" bIns="0" rtlCol="0" anchor="t">
            <a:spAutoFit/>
          </a:bodyPr>
          <a:lstStyle/>
          <a:p>
            <a:pPr algn="l">
              <a:lnSpc>
                <a:spcPts val="4732"/>
              </a:lnSpc>
              <a:spcBef>
                <a:spcPct val="0"/>
              </a:spcBef>
            </a:pPr>
            <a:r>
              <a:rPr lang="en-US" sz="3380" b="1">
                <a:solidFill>
                  <a:srgbClr val="F8DCBF"/>
                </a:solidFill>
                <a:latin typeface="Canva Sans Bold"/>
                <a:ea typeface="Canva Sans Bold"/>
                <a:cs typeface="Canva Sans Bold"/>
                <a:sym typeface="Canva Sans Bold"/>
              </a:rPr>
              <a:t>Pattern of rPPG map for different face forgery methods</a:t>
            </a:r>
          </a:p>
        </p:txBody>
      </p:sp>
      <p:sp>
        <p:nvSpPr>
          <p:cNvPr id="9" name="Freeform 9"/>
          <p:cNvSpPr/>
          <p:nvPr/>
        </p:nvSpPr>
        <p:spPr>
          <a:xfrm>
            <a:off x="2444169" y="1028700"/>
            <a:ext cx="13001036" cy="5054153"/>
          </a:xfrm>
          <a:custGeom>
            <a:avLst/>
            <a:gdLst/>
            <a:ahLst/>
            <a:cxnLst/>
            <a:rect l="l" t="t" r="r" b="b"/>
            <a:pathLst>
              <a:path w="13001036" h="5054153">
                <a:moveTo>
                  <a:pt x="0" y="0"/>
                </a:moveTo>
                <a:lnTo>
                  <a:pt x="13001036" y="0"/>
                </a:lnTo>
                <a:lnTo>
                  <a:pt x="13001036" y="5054153"/>
                </a:lnTo>
                <a:lnTo>
                  <a:pt x="0" y="5054153"/>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291" y="8034842"/>
            <a:ext cx="24446932" cy="11485169"/>
            <a:chOff x="0" y="0"/>
            <a:chExt cx="24446928" cy="11485169"/>
          </a:xfrm>
        </p:grpSpPr>
        <p:sp>
          <p:nvSpPr>
            <p:cNvPr id="3" name="Freeform 3"/>
            <p:cNvSpPr/>
            <p:nvPr/>
          </p:nvSpPr>
          <p:spPr>
            <a:xfrm>
              <a:off x="7913116" y="579120"/>
              <a:ext cx="11713210" cy="1673098"/>
            </a:xfrm>
            <a:custGeom>
              <a:avLst/>
              <a:gdLst/>
              <a:ahLst/>
              <a:cxnLst/>
              <a:rect l="l" t="t" r="r" b="b"/>
              <a:pathLst>
                <a:path w="11713210" h="1673098">
                  <a:moveTo>
                    <a:pt x="11713210" y="0"/>
                  </a:moveTo>
                  <a:lnTo>
                    <a:pt x="0" y="1673098"/>
                  </a:lnTo>
                  <a:lnTo>
                    <a:pt x="11713083" y="1673098"/>
                  </a:lnTo>
                  <a:lnTo>
                    <a:pt x="11713083" y="0"/>
                  </a:lnTo>
                  <a:close/>
                </a:path>
              </a:pathLst>
            </a:custGeom>
            <a:solidFill>
              <a:srgbClr val="F8DCBF"/>
            </a:solidFill>
          </p:spPr>
        </p:sp>
        <p:sp>
          <p:nvSpPr>
            <p:cNvPr id="4" name="Freeform 4"/>
            <p:cNvSpPr/>
            <p:nvPr/>
          </p:nvSpPr>
          <p:spPr>
            <a:xfrm>
              <a:off x="1338326" y="63500"/>
              <a:ext cx="18288000" cy="2188718"/>
            </a:xfrm>
            <a:custGeom>
              <a:avLst/>
              <a:gdLst/>
              <a:ahLst/>
              <a:cxnLst/>
              <a:rect l="l" t="t" r="r" b="b"/>
              <a:pathLst>
                <a:path w="18288000" h="2188718">
                  <a:moveTo>
                    <a:pt x="0" y="0"/>
                  </a:moveTo>
                  <a:lnTo>
                    <a:pt x="0" y="2188718"/>
                  </a:lnTo>
                  <a:lnTo>
                    <a:pt x="18288000" y="2188718"/>
                  </a:lnTo>
                  <a:lnTo>
                    <a:pt x="18288000" y="0"/>
                  </a:lnTo>
                  <a:close/>
                </a:path>
              </a:pathLst>
            </a:custGeom>
            <a:solidFill>
              <a:srgbClr val="000000">
                <a:alpha val="0"/>
              </a:srgbClr>
            </a:solidFill>
          </p:spPr>
        </p:sp>
      </p:grpSp>
      <p:sp>
        <p:nvSpPr>
          <p:cNvPr id="5" name="Freeform 5"/>
          <p:cNvSpPr/>
          <p:nvPr/>
        </p:nvSpPr>
        <p:spPr>
          <a:xfrm>
            <a:off x="2403181" y="2480271"/>
            <a:ext cx="11088024" cy="231772"/>
          </a:xfrm>
          <a:custGeom>
            <a:avLst/>
            <a:gdLst/>
            <a:ahLst/>
            <a:cxnLst/>
            <a:rect l="l" t="t" r="r" b="b"/>
            <a:pathLst>
              <a:path w="11088024" h="231772">
                <a:moveTo>
                  <a:pt x="0" y="0"/>
                </a:moveTo>
                <a:lnTo>
                  <a:pt x="11088024" y="0"/>
                </a:lnTo>
                <a:lnTo>
                  <a:pt x="11088024" y="231772"/>
                </a:lnTo>
                <a:lnTo>
                  <a:pt x="0" y="231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762504" y="413529"/>
            <a:ext cx="12888839" cy="1724511"/>
          </a:xfrm>
          <a:prstGeom prst="rect">
            <a:avLst/>
          </a:prstGeom>
        </p:spPr>
        <p:txBody>
          <a:bodyPr lIns="0" tIns="0" rIns="0" bIns="0" rtlCol="0" anchor="t">
            <a:spAutoFit/>
          </a:bodyPr>
          <a:lstStyle/>
          <a:p>
            <a:pPr algn="l">
              <a:lnSpc>
                <a:spcPts val="9396"/>
              </a:lnSpc>
            </a:pPr>
            <a:r>
              <a:rPr lang="en-US" sz="6711" b="1">
                <a:solidFill>
                  <a:srgbClr val="F8DCBF"/>
                </a:solidFill>
                <a:latin typeface="Canva Sans Bold"/>
                <a:ea typeface="Canva Sans Bold"/>
                <a:cs typeface="Canva Sans Bold"/>
                <a:sym typeface="Canva Sans Bold"/>
              </a:rPr>
              <a:t>OBJECTIVES OF THE PROJECT</a:t>
            </a:r>
          </a:p>
          <a:p>
            <a:pPr algn="l">
              <a:lnSpc>
                <a:spcPts val="4200"/>
              </a:lnSpc>
            </a:pPr>
            <a:endParaRPr lang="en-US" sz="6711" b="1">
              <a:solidFill>
                <a:srgbClr val="F8DCBF"/>
              </a:solidFill>
              <a:latin typeface="Canva Sans Bold"/>
              <a:ea typeface="Canva Sans Bold"/>
              <a:cs typeface="Canva Sans Bold"/>
              <a:sym typeface="Canva Sans Bold"/>
            </a:endParaRPr>
          </a:p>
        </p:txBody>
      </p:sp>
      <p:sp>
        <p:nvSpPr>
          <p:cNvPr id="7" name="TextBox 7"/>
          <p:cNvSpPr txBox="1"/>
          <p:nvPr/>
        </p:nvSpPr>
        <p:spPr>
          <a:xfrm>
            <a:off x="2995402" y="3235094"/>
            <a:ext cx="793071" cy="1406738"/>
          </a:xfrm>
          <a:prstGeom prst="rect">
            <a:avLst/>
          </a:prstGeom>
        </p:spPr>
        <p:txBody>
          <a:bodyPr lIns="0" tIns="0" rIns="0" bIns="0" rtlCol="0" anchor="t">
            <a:spAutoFit/>
          </a:bodyPr>
          <a:lstStyle/>
          <a:p>
            <a:pPr algn="l">
              <a:lnSpc>
                <a:spcPts val="12498"/>
              </a:lnSpc>
            </a:pPr>
            <a:r>
              <a:rPr lang="en-US" sz="4999" b="1">
                <a:solidFill>
                  <a:srgbClr val="F8DCBF"/>
                </a:solidFill>
                <a:latin typeface="Canva Sans Bold"/>
                <a:ea typeface="Canva Sans Bold"/>
                <a:cs typeface="Canva Sans Bold"/>
                <a:sym typeface="Canva Sans Bold"/>
              </a:rPr>
              <a:t>01</a:t>
            </a:r>
          </a:p>
        </p:txBody>
      </p:sp>
      <p:sp>
        <p:nvSpPr>
          <p:cNvPr id="8" name="TextBox 8"/>
          <p:cNvSpPr txBox="1"/>
          <p:nvPr/>
        </p:nvSpPr>
        <p:spPr>
          <a:xfrm>
            <a:off x="2851940" y="6539046"/>
            <a:ext cx="834504" cy="1406738"/>
          </a:xfrm>
          <a:prstGeom prst="rect">
            <a:avLst/>
          </a:prstGeom>
        </p:spPr>
        <p:txBody>
          <a:bodyPr lIns="0" tIns="0" rIns="0" bIns="0" rtlCol="0" anchor="t">
            <a:spAutoFit/>
          </a:bodyPr>
          <a:lstStyle/>
          <a:p>
            <a:pPr algn="l">
              <a:lnSpc>
                <a:spcPts val="12498"/>
              </a:lnSpc>
            </a:pPr>
            <a:r>
              <a:rPr lang="en-US" sz="4999" b="1">
                <a:solidFill>
                  <a:srgbClr val="F8DCBF"/>
                </a:solidFill>
                <a:latin typeface="Canva Sans Bold"/>
                <a:ea typeface="Canva Sans Bold"/>
                <a:cs typeface="Canva Sans Bold"/>
                <a:sym typeface="Canva Sans Bold"/>
              </a:rPr>
              <a:t>03</a:t>
            </a:r>
          </a:p>
        </p:txBody>
      </p:sp>
      <p:sp>
        <p:nvSpPr>
          <p:cNvPr id="9" name="TextBox 9"/>
          <p:cNvSpPr txBox="1"/>
          <p:nvPr/>
        </p:nvSpPr>
        <p:spPr>
          <a:xfrm>
            <a:off x="10134335" y="3218806"/>
            <a:ext cx="812683" cy="1406738"/>
          </a:xfrm>
          <a:prstGeom prst="rect">
            <a:avLst/>
          </a:prstGeom>
        </p:spPr>
        <p:txBody>
          <a:bodyPr lIns="0" tIns="0" rIns="0" bIns="0" rtlCol="0" anchor="t">
            <a:spAutoFit/>
          </a:bodyPr>
          <a:lstStyle/>
          <a:p>
            <a:pPr algn="l">
              <a:lnSpc>
                <a:spcPts val="12498"/>
              </a:lnSpc>
            </a:pPr>
            <a:r>
              <a:rPr lang="en-US" sz="4999" b="1">
                <a:solidFill>
                  <a:srgbClr val="F8DCBF"/>
                </a:solidFill>
                <a:latin typeface="Canva Sans Bold"/>
                <a:ea typeface="Canva Sans Bold"/>
                <a:cs typeface="Canva Sans Bold"/>
                <a:sym typeface="Canva Sans Bold"/>
              </a:rPr>
              <a:t>02</a:t>
            </a:r>
          </a:p>
        </p:txBody>
      </p:sp>
      <p:sp>
        <p:nvSpPr>
          <p:cNvPr id="10" name="TextBox 10"/>
          <p:cNvSpPr txBox="1"/>
          <p:nvPr/>
        </p:nvSpPr>
        <p:spPr>
          <a:xfrm>
            <a:off x="10262060" y="6239260"/>
            <a:ext cx="854735" cy="1406738"/>
          </a:xfrm>
          <a:prstGeom prst="rect">
            <a:avLst/>
          </a:prstGeom>
        </p:spPr>
        <p:txBody>
          <a:bodyPr lIns="0" tIns="0" rIns="0" bIns="0" rtlCol="0" anchor="t">
            <a:spAutoFit/>
          </a:bodyPr>
          <a:lstStyle/>
          <a:p>
            <a:pPr algn="l">
              <a:lnSpc>
                <a:spcPts val="12498"/>
              </a:lnSpc>
            </a:pPr>
            <a:r>
              <a:rPr lang="en-US" sz="4999" b="1">
                <a:solidFill>
                  <a:srgbClr val="F8DCBF"/>
                </a:solidFill>
                <a:latin typeface="Canva Sans Bold"/>
                <a:ea typeface="Canva Sans Bold"/>
                <a:cs typeface="Canva Sans Bold"/>
                <a:sym typeface="Canva Sans Bold"/>
              </a:rPr>
              <a:t>04</a:t>
            </a:r>
          </a:p>
        </p:txBody>
      </p:sp>
      <p:sp>
        <p:nvSpPr>
          <p:cNvPr id="11" name="TextBox 11"/>
          <p:cNvSpPr txBox="1"/>
          <p:nvPr/>
        </p:nvSpPr>
        <p:spPr>
          <a:xfrm>
            <a:off x="4577538" y="6730075"/>
            <a:ext cx="4261662" cy="1926233"/>
          </a:xfrm>
          <a:prstGeom prst="rect">
            <a:avLst/>
          </a:prstGeom>
        </p:spPr>
        <p:txBody>
          <a:bodyPr wrap="square" lIns="0" tIns="0" rIns="0" bIns="0" rtlCol="0" anchor="t">
            <a:spAutoFit/>
          </a:bodyPr>
          <a:lstStyle/>
          <a:p>
            <a:pPr>
              <a:lnSpc>
                <a:spcPts val="2549"/>
              </a:lnSpc>
            </a:pPr>
            <a:r>
              <a:rPr lang="en-US" sz="2500">
                <a:solidFill>
                  <a:srgbClr val="F8DCBF"/>
                </a:solidFill>
                <a:latin typeface="Canva Sans"/>
                <a:ea typeface="Canva Sans"/>
                <a:cs typeface="Canva Sans"/>
                <a:sym typeface="Canva Sans"/>
              </a:rPr>
              <a:t>Increase robustness against advanced deepfake synthesis techniques like </a:t>
            </a:r>
            <a:r>
              <a:rPr lang="en-US" sz="2500" err="1">
                <a:solidFill>
                  <a:srgbClr val="F8DCBF"/>
                </a:solidFill>
                <a:latin typeface="Canva Sans"/>
                <a:ea typeface="Canva Sans"/>
                <a:cs typeface="Canva Sans"/>
                <a:sym typeface="Canva Sans"/>
              </a:rPr>
              <a:t>FaceShifter</a:t>
            </a:r>
            <a:r>
              <a:rPr lang="en-US" sz="2500">
                <a:solidFill>
                  <a:srgbClr val="F8DCBF"/>
                </a:solidFill>
                <a:latin typeface="Canva Sans"/>
                <a:ea typeface="Canva Sans"/>
                <a:cs typeface="Canva Sans"/>
                <a:sym typeface="Canva Sans"/>
              </a:rPr>
              <a:t>, </a:t>
            </a:r>
            <a:r>
              <a:rPr lang="en-US" sz="2500" err="1">
                <a:solidFill>
                  <a:srgbClr val="F8DCBF"/>
                </a:solidFill>
                <a:latin typeface="Canva Sans"/>
                <a:ea typeface="Canva Sans"/>
                <a:cs typeface="Canva Sans"/>
                <a:sym typeface="Canva Sans"/>
              </a:rPr>
              <a:t>NeuralTextures</a:t>
            </a:r>
            <a:r>
              <a:rPr lang="en-US" sz="2500">
                <a:solidFill>
                  <a:srgbClr val="F8DCBF"/>
                </a:solidFill>
                <a:latin typeface="Canva Sans"/>
                <a:ea typeface="Canva Sans"/>
                <a:cs typeface="Canva Sans"/>
                <a:sym typeface="Canva Sans"/>
              </a:rPr>
              <a:t>, and Face2Face.</a:t>
            </a:r>
            <a:endParaRPr lang="en-US" sz="2500">
              <a:solidFill>
                <a:srgbClr val="F8DCBF"/>
              </a:solidFill>
              <a:latin typeface="Canva Sans"/>
              <a:ea typeface="Canva Sans"/>
              <a:cs typeface="Canva Sans"/>
            </a:endParaRPr>
          </a:p>
        </p:txBody>
      </p:sp>
      <p:sp>
        <p:nvSpPr>
          <p:cNvPr id="12" name="TextBox 12"/>
          <p:cNvSpPr txBox="1"/>
          <p:nvPr/>
        </p:nvSpPr>
        <p:spPr>
          <a:xfrm>
            <a:off x="4419600" y="3461964"/>
            <a:ext cx="4043343" cy="2246834"/>
          </a:xfrm>
          <a:prstGeom prst="rect">
            <a:avLst/>
          </a:prstGeom>
        </p:spPr>
        <p:txBody>
          <a:bodyPr lIns="0" tIns="0" rIns="0" bIns="0" rtlCol="0" anchor="t">
            <a:spAutoFit/>
          </a:bodyPr>
          <a:lstStyle/>
          <a:p>
            <a:pPr>
              <a:lnSpc>
                <a:spcPts val="2549"/>
              </a:lnSpc>
            </a:pPr>
            <a:r>
              <a:rPr lang="en-US" sz="2500">
                <a:solidFill>
                  <a:srgbClr val="F8DCBF"/>
                </a:solidFill>
                <a:latin typeface="Canva Sans"/>
                <a:ea typeface="Canva Sans"/>
                <a:cs typeface="Canva Sans"/>
                <a:sym typeface="Canva Sans"/>
              </a:rPr>
              <a:t>Develop a hybrid approach combining spatial-temporal attention and physiological signals for more reliable deepfake identification</a:t>
            </a:r>
            <a:endParaRPr lang="en-US" sz="2500">
              <a:solidFill>
                <a:srgbClr val="F8DCBF"/>
              </a:solidFill>
              <a:latin typeface="Canva Sans"/>
              <a:ea typeface="Canva Sans"/>
              <a:cs typeface="Canva Sans"/>
            </a:endParaRPr>
          </a:p>
        </p:txBody>
      </p:sp>
      <p:sp>
        <p:nvSpPr>
          <p:cNvPr id="13" name="TextBox 13"/>
          <p:cNvSpPr txBox="1"/>
          <p:nvPr/>
        </p:nvSpPr>
        <p:spPr>
          <a:xfrm>
            <a:off x="11192681" y="3390900"/>
            <a:ext cx="6485719" cy="1605632"/>
          </a:xfrm>
          <a:prstGeom prst="rect">
            <a:avLst/>
          </a:prstGeom>
        </p:spPr>
        <p:txBody>
          <a:bodyPr wrap="square" lIns="0" tIns="0" rIns="0" bIns="0" rtlCol="0" anchor="t">
            <a:spAutoFit/>
          </a:bodyPr>
          <a:lstStyle/>
          <a:p>
            <a:pPr>
              <a:lnSpc>
                <a:spcPts val="2549"/>
              </a:lnSpc>
            </a:pPr>
            <a:r>
              <a:rPr lang="en-US" sz="2500">
                <a:solidFill>
                  <a:srgbClr val="F8DCBF"/>
                </a:solidFill>
                <a:latin typeface="Canva Sans"/>
                <a:ea typeface="Canva Sans"/>
                <a:cs typeface="Canva Sans"/>
                <a:sym typeface="Canva Sans"/>
              </a:rPr>
              <a:t>Enhance model generalization to effectively detect deepfakes across various video qualities, including compressed (H.264, H.265) and high-resolution formats.</a:t>
            </a:r>
            <a:endParaRPr lang="en-US" sz="2500">
              <a:solidFill>
                <a:srgbClr val="F8DCBF"/>
              </a:solidFill>
              <a:latin typeface="Canva Sans"/>
              <a:ea typeface="Canva Sans"/>
              <a:cs typeface="Canva Sans"/>
            </a:endParaRPr>
          </a:p>
        </p:txBody>
      </p:sp>
      <p:sp>
        <p:nvSpPr>
          <p:cNvPr id="14" name="TextBox 14"/>
          <p:cNvSpPr txBox="1"/>
          <p:nvPr/>
        </p:nvSpPr>
        <p:spPr>
          <a:xfrm>
            <a:off x="12115800" y="6630163"/>
            <a:ext cx="4021850" cy="1926233"/>
          </a:xfrm>
          <a:prstGeom prst="rect">
            <a:avLst/>
          </a:prstGeom>
        </p:spPr>
        <p:txBody>
          <a:bodyPr lIns="0" tIns="0" rIns="0" bIns="0" rtlCol="0" anchor="t">
            <a:spAutoFit/>
          </a:bodyPr>
          <a:lstStyle/>
          <a:p>
            <a:pPr>
              <a:lnSpc>
                <a:spcPts val="2549"/>
              </a:lnSpc>
            </a:pPr>
            <a:r>
              <a:rPr lang="en-US" sz="2500">
                <a:solidFill>
                  <a:srgbClr val="F8DCBF"/>
                </a:solidFill>
                <a:latin typeface="Canva Sans"/>
                <a:ea typeface="Canva Sans"/>
                <a:cs typeface="Canva Sans"/>
                <a:sym typeface="Canva Sans"/>
              </a:rPr>
              <a:t>Enable real-time deepfake detection for applications like live video calls and streaming platforms, ensuring immediate response.</a:t>
            </a:r>
            <a:endParaRPr lang="en-US" sz="2500">
              <a:solidFill>
                <a:srgbClr val="F8DCBF"/>
              </a:solidFill>
              <a:latin typeface="Canva Sans"/>
              <a:ea typeface="Canva Sans"/>
              <a:cs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01938" y="7440482"/>
            <a:ext cx="24631583" cy="12440926"/>
            <a:chOff x="0" y="0"/>
            <a:chExt cx="24631574" cy="12440933"/>
          </a:xfrm>
        </p:grpSpPr>
        <p:sp>
          <p:nvSpPr>
            <p:cNvPr id="3" name="Freeform 3"/>
            <p:cNvSpPr/>
            <p:nvPr/>
          </p:nvSpPr>
          <p:spPr>
            <a:xfrm>
              <a:off x="4001897" y="521462"/>
              <a:ext cx="12368912" cy="2325116"/>
            </a:xfrm>
            <a:custGeom>
              <a:avLst/>
              <a:gdLst/>
              <a:ahLst/>
              <a:cxnLst/>
              <a:rect l="l" t="t" r="r" b="b"/>
              <a:pathLst>
                <a:path w="12368912" h="2325116">
                  <a:moveTo>
                    <a:pt x="0" y="0"/>
                  </a:moveTo>
                  <a:lnTo>
                    <a:pt x="0" y="2325116"/>
                  </a:lnTo>
                  <a:lnTo>
                    <a:pt x="12368911" y="2325116"/>
                  </a:lnTo>
                  <a:lnTo>
                    <a:pt x="0" y="0"/>
                  </a:lnTo>
                  <a:close/>
                </a:path>
              </a:pathLst>
            </a:custGeom>
            <a:solidFill>
              <a:srgbClr val="F8DCBF"/>
            </a:solidFill>
          </p:spPr>
        </p:sp>
        <p:sp>
          <p:nvSpPr>
            <p:cNvPr id="4" name="Freeform 4"/>
            <p:cNvSpPr/>
            <p:nvPr/>
          </p:nvSpPr>
          <p:spPr>
            <a:xfrm>
              <a:off x="4001897" y="63500"/>
              <a:ext cx="18288000" cy="2783078"/>
            </a:xfrm>
            <a:custGeom>
              <a:avLst/>
              <a:gdLst/>
              <a:ahLst/>
              <a:cxnLst/>
              <a:rect l="l" t="t" r="r" b="b"/>
              <a:pathLst>
                <a:path w="18288000" h="2783078">
                  <a:moveTo>
                    <a:pt x="0" y="0"/>
                  </a:moveTo>
                  <a:lnTo>
                    <a:pt x="0" y="2783078"/>
                  </a:lnTo>
                  <a:lnTo>
                    <a:pt x="18288000" y="2783078"/>
                  </a:lnTo>
                  <a:lnTo>
                    <a:pt x="18288000" y="0"/>
                  </a:lnTo>
                  <a:close/>
                </a:path>
              </a:pathLst>
            </a:custGeom>
            <a:solidFill>
              <a:srgbClr val="000000">
                <a:alpha val="0"/>
              </a:srgbClr>
            </a:solidFill>
          </p:spPr>
        </p:sp>
      </p:grpSp>
      <p:grpSp>
        <p:nvGrpSpPr>
          <p:cNvPr id="5" name="Group 5"/>
          <p:cNvGrpSpPr>
            <a:grpSpLocks noChangeAspect="1"/>
          </p:cNvGrpSpPr>
          <p:nvPr/>
        </p:nvGrpSpPr>
        <p:grpSpPr>
          <a:xfrm>
            <a:off x="10379488" y="-9018927"/>
            <a:ext cx="15805452" cy="11658657"/>
            <a:chOff x="0" y="0"/>
            <a:chExt cx="15805455" cy="11658651"/>
          </a:xfrm>
        </p:grpSpPr>
        <p:sp>
          <p:nvSpPr>
            <p:cNvPr id="6" name="Freeform 6"/>
            <p:cNvSpPr/>
            <p:nvPr/>
          </p:nvSpPr>
          <p:spPr>
            <a:xfrm>
              <a:off x="4146550" y="9018905"/>
              <a:ext cx="3761994" cy="1022985"/>
            </a:xfrm>
            <a:custGeom>
              <a:avLst/>
              <a:gdLst/>
              <a:ahLst/>
              <a:cxnLst/>
              <a:rect l="l" t="t" r="r" b="b"/>
              <a:pathLst>
                <a:path w="3761994" h="1022985">
                  <a:moveTo>
                    <a:pt x="0" y="0"/>
                  </a:moveTo>
                  <a:lnTo>
                    <a:pt x="2225802" y="605282"/>
                  </a:lnTo>
                  <a:lnTo>
                    <a:pt x="3761994" y="1022985"/>
                  </a:lnTo>
                  <a:lnTo>
                    <a:pt x="3761994" y="0"/>
                  </a:lnTo>
                  <a:close/>
                </a:path>
              </a:pathLst>
            </a:custGeom>
            <a:solidFill>
              <a:srgbClr val="E87A00"/>
            </a:solidFill>
          </p:spPr>
        </p:sp>
        <p:sp>
          <p:nvSpPr>
            <p:cNvPr id="7" name="Freeform 7"/>
            <p:cNvSpPr/>
            <p:nvPr/>
          </p:nvSpPr>
          <p:spPr>
            <a:xfrm>
              <a:off x="63500" y="9018905"/>
              <a:ext cx="7845044" cy="2576195"/>
            </a:xfrm>
            <a:custGeom>
              <a:avLst/>
              <a:gdLst/>
              <a:ahLst/>
              <a:cxnLst/>
              <a:rect l="l" t="t" r="r" b="b"/>
              <a:pathLst>
                <a:path w="7845044" h="2576195">
                  <a:moveTo>
                    <a:pt x="0" y="0"/>
                  </a:moveTo>
                  <a:lnTo>
                    <a:pt x="0" y="2576195"/>
                  </a:lnTo>
                  <a:lnTo>
                    <a:pt x="7845044" y="2576195"/>
                  </a:lnTo>
                  <a:lnTo>
                    <a:pt x="7845044" y="0"/>
                  </a:lnTo>
                  <a:close/>
                </a:path>
              </a:pathLst>
            </a:custGeom>
            <a:solidFill>
              <a:srgbClr val="000000">
                <a:alpha val="0"/>
              </a:srgbClr>
            </a:solidFill>
          </p:spPr>
        </p:sp>
      </p:grpSp>
      <p:sp>
        <p:nvSpPr>
          <p:cNvPr id="8" name="TextBox 8"/>
          <p:cNvSpPr txBox="1"/>
          <p:nvPr/>
        </p:nvSpPr>
        <p:spPr>
          <a:xfrm>
            <a:off x="6344921" y="618381"/>
            <a:ext cx="3937865" cy="1343888"/>
          </a:xfrm>
          <a:prstGeom prst="rect">
            <a:avLst/>
          </a:prstGeom>
        </p:spPr>
        <p:txBody>
          <a:bodyPr lIns="0" tIns="0" rIns="0" bIns="0" rtlCol="0" anchor="t">
            <a:spAutoFit/>
          </a:bodyPr>
          <a:lstStyle/>
          <a:p>
            <a:pPr algn="l">
              <a:lnSpc>
                <a:spcPts val="11064"/>
              </a:lnSpc>
            </a:pPr>
            <a:r>
              <a:rPr lang="en-US" sz="7903" b="1">
                <a:solidFill>
                  <a:srgbClr val="F8DCBF"/>
                </a:solidFill>
                <a:latin typeface="Canva Sans Bold"/>
                <a:ea typeface="Canva Sans Bold"/>
                <a:cs typeface="Canva Sans Bold"/>
                <a:sym typeface="Canva Sans Bold"/>
              </a:rPr>
              <a:t>Dataset</a:t>
            </a:r>
          </a:p>
        </p:txBody>
      </p:sp>
      <p:sp>
        <p:nvSpPr>
          <p:cNvPr id="9" name="TextBox 9"/>
          <p:cNvSpPr txBox="1"/>
          <p:nvPr/>
        </p:nvSpPr>
        <p:spPr>
          <a:xfrm>
            <a:off x="635691" y="2611155"/>
            <a:ext cx="17652309" cy="5393969"/>
          </a:xfrm>
          <a:prstGeom prst="rect">
            <a:avLst/>
          </a:prstGeom>
        </p:spPr>
        <p:txBody>
          <a:bodyPr lIns="0" tIns="0" rIns="0" bIns="0" rtlCol="0" anchor="t">
            <a:spAutoFit/>
          </a:bodyPr>
          <a:lstStyle/>
          <a:p>
            <a:pPr algn="l">
              <a:lnSpc>
                <a:spcPts val="5392"/>
              </a:lnSpc>
              <a:spcBef>
                <a:spcPct val="0"/>
              </a:spcBef>
            </a:pPr>
            <a:r>
              <a:rPr lang="en-US" sz="4200">
                <a:solidFill>
                  <a:srgbClr val="F8DCBF"/>
                </a:solidFill>
                <a:latin typeface="Open Sans"/>
                <a:ea typeface="Open Sans"/>
                <a:cs typeface="Open Sans"/>
                <a:sym typeface="Open Sans"/>
              </a:rPr>
              <a:t>We evaluated the effectiveness of our approach using the FaceForensics++ dataset, which comprises 1000 original video sequences altered through four manipulation techniques:</a:t>
            </a:r>
          </a:p>
          <a:p>
            <a:pPr marL="906780" lvl="1" indent="-453390" algn="l">
              <a:lnSpc>
                <a:spcPts val="5392"/>
              </a:lnSpc>
              <a:buFont typeface="Arial"/>
              <a:buChar char="•"/>
            </a:pPr>
            <a:r>
              <a:rPr lang="en-US" sz="4200">
                <a:solidFill>
                  <a:srgbClr val="F8DCBF"/>
                </a:solidFill>
                <a:latin typeface="Open Sans"/>
                <a:ea typeface="Open Sans"/>
                <a:cs typeface="Open Sans"/>
                <a:sym typeface="Open Sans"/>
              </a:rPr>
              <a:t>DeepFakes (DF)</a:t>
            </a:r>
          </a:p>
          <a:p>
            <a:pPr marL="906780" lvl="1" indent="-453390" algn="l">
              <a:lnSpc>
                <a:spcPts val="5392"/>
              </a:lnSpc>
              <a:buFont typeface="Arial"/>
              <a:buChar char="•"/>
            </a:pPr>
            <a:r>
              <a:rPr lang="en-US" sz="4200">
                <a:solidFill>
                  <a:srgbClr val="F8DCBF"/>
                </a:solidFill>
                <a:latin typeface="Open Sans"/>
                <a:ea typeface="Open Sans"/>
                <a:cs typeface="Open Sans"/>
                <a:sym typeface="Open Sans"/>
              </a:rPr>
              <a:t>Face2Face (F2F)</a:t>
            </a:r>
          </a:p>
          <a:p>
            <a:pPr marL="906780" lvl="1" indent="-453390" algn="l">
              <a:lnSpc>
                <a:spcPts val="5392"/>
              </a:lnSpc>
              <a:buFont typeface="Arial"/>
              <a:buChar char="•"/>
            </a:pPr>
            <a:r>
              <a:rPr lang="en-US" sz="4200">
                <a:solidFill>
                  <a:srgbClr val="F8DCBF"/>
                </a:solidFill>
                <a:latin typeface="Open Sans"/>
                <a:ea typeface="Open Sans"/>
                <a:cs typeface="Open Sans"/>
                <a:sym typeface="Open Sans"/>
              </a:rPr>
              <a:t>FaceShifter (FS)</a:t>
            </a:r>
          </a:p>
          <a:p>
            <a:pPr marL="906780" lvl="1" indent="-453390" algn="l">
              <a:lnSpc>
                <a:spcPts val="5392"/>
              </a:lnSpc>
              <a:buFont typeface="Arial"/>
              <a:buChar char="•"/>
            </a:pPr>
            <a:r>
              <a:rPr lang="en-US" sz="4200">
                <a:solidFill>
                  <a:srgbClr val="F8DCBF"/>
                </a:solidFill>
                <a:latin typeface="Open Sans"/>
                <a:ea typeface="Open Sans"/>
                <a:cs typeface="Open Sans"/>
                <a:sym typeface="Open Sans"/>
              </a:rPr>
              <a:t>NeuralTextures (NT)</a:t>
            </a:r>
          </a:p>
          <a:p>
            <a:pPr algn="l">
              <a:lnSpc>
                <a:spcPts val="5392"/>
              </a:lnSpc>
              <a:spcBef>
                <a:spcPct val="0"/>
              </a:spcBef>
            </a:pPr>
            <a:endParaRPr lang="en-US" sz="4200">
              <a:solidFill>
                <a:srgbClr val="F8DCB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52</Slides>
  <Notes>1</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A NOVEL PREFETCHING ALGORITHM USING CHAMPSIM</dc:title>
  <dc:creator>Admin</dc:creator>
  <cp:revision>3</cp:revision>
  <dcterms:created xsi:type="dcterms:W3CDTF">2006-08-16T00:00:00Z</dcterms:created>
  <dcterms:modified xsi:type="dcterms:W3CDTF">2025-03-12T05:50:38Z</dcterms:modified>
  <dc:identifier>DAGhZLyPcnY</dc:identifier>
</cp:coreProperties>
</file>